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notesMasterIdLst>
    <p:notesMasterId r:id="rId14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0-1.png>
</file>

<file path=ppt/media/image-10-2.png>
</file>

<file path=ppt/media/image-11-1.png>
</file>

<file path=ppt/media/image-11-2.png>
</file>

<file path=ppt/media/image-12-1.png>
</file>

<file path=ppt/media/image-12-2.png>
</file>

<file path=ppt/media/image-2-1.png>
</file>

<file path=ppt/media/image-3-1.png>
</file>

<file path=ppt/media/image-4-1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28625" y="842963"/>
            <a:ext cx="3729038" cy="22631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4500"/>
              </a:lnSpc>
              <a:buNone/>
            </a:pPr>
            <a:r>
              <a:rPr lang="en-US" sz="3731" b="1" spc="-2" kern="0" dirty="0">
                <a:solidFill>
                  <a:srgbClr val="1A1A1A"/>
                </a:solidFill>
              </a:rPr>
              <a:t>The </a:t>
            </a:r>
            <a:pPr algn="l" indent="0" marL="0">
              <a:lnSpc>
                <a:spcPts val="4500"/>
              </a:lnSpc>
              <a:buNone/>
            </a:pPr>
            <a:r>
              <a:rPr lang="en-US" sz="3731" b="1" spc="-2" kern="0" dirty="0">
                <a:solidFill>
                  <a:srgbClr val="1A1A1A"/>
                </a:solidFill>
              </a:rPr>
              <a:t>Profitable</a:t>
            </a:r>
            <a:pPr algn="l" indent="0" marL="0">
              <a:lnSpc>
                <a:spcPts val="4500"/>
              </a:lnSpc>
              <a:buNone/>
            </a:pPr>
            <a:r>
              <a:rPr lang="en-US" sz="3731" b="1" spc="-2" kern="0" dirty="0">
                <a:solidFill>
                  <a:srgbClr val="1A1A1A"/>
                </a:solidFill>
              </a:rPr>
              <a:t>
</a:t>
            </a:r>
            <a:pPr algn="l" indent="0" marL="0">
              <a:lnSpc>
                <a:spcPts val="4500"/>
              </a:lnSpc>
              <a:buNone/>
            </a:pPr>
            <a:r>
              <a:rPr lang="en-US" sz="3731" b="1" spc="-2" kern="0" dirty="0">
                <a:solidFill>
                  <a:srgbClr val="1A1A1A"/>
                </a:solidFill>
              </a:rPr>
              <a:t>Car </a:t>
            </a:r>
            <a:pPr algn="l" indent="0" marL="0">
              <a:lnSpc>
                <a:spcPts val="4500"/>
              </a:lnSpc>
              <a:buNone/>
            </a:pPr>
            <a:r>
              <a:rPr lang="en-US" sz="3731" b="1" spc="-2" kern="0" dirty="0">
                <a:solidFill>
                  <a:srgbClr val="1A1A1A"/>
                </a:solidFill>
              </a:rPr>
              <a:t>Showroom</a:t>
            </a:r>
            <a:endParaRPr lang="en-US" sz="3731" dirty="0"/>
          </a:p>
        </p:txBody>
      </p:sp>
      <p:sp>
        <p:nvSpPr>
          <p:cNvPr id="4" name="Shape 1"/>
          <p:cNvSpPr/>
          <p:nvPr/>
        </p:nvSpPr>
        <p:spPr>
          <a:xfrm>
            <a:off x="428625" y="3248955"/>
            <a:ext cx="3729038" cy="467916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428625" y="3248955"/>
            <a:ext cx="28575" cy="467916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6" name="Text 3"/>
          <p:cNvSpPr/>
          <p:nvPr/>
        </p:nvSpPr>
        <p:spPr>
          <a:xfrm>
            <a:off x="428625" y="3248955"/>
            <a:ext cx="3729038" cy="467916"/>
          </a:xfrm>
          <a:prstGeom prst="rect">
            <a:avLst/>
          </a:prstGeom>
          <a:noFill/>
          <a:ln/>
        </p:spPr>
        <p:txBody>
          <a:bodyPr wrap="square" lIns="170053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Data-Driven Insights for</a:t>
            </a:r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
</a:t>
            </a:r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Mahindra Showroom Success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428625" y="4416623"/>
            <a:ext cx="1381674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2C3E50"/>
                </a:solidFill>
              </a:rPr>
              <a:t>MINI PROJECT ANALYSIS</a:t>
            </a:r>
            <a:endParaRPr lang="en-US" sz="784" dirty="0"/>
          </a:p>
        </p:txBody>
      </p:sp>
      <p:sp>
        <p:nvSpPr>
          <p:cNvPr id="8" name="Text 5"/>
          <p:cNvSpPr/>
          <p:nvPr/>
        </p:nvSpPr>
        <p:spPr>
          <a:xfrm>
            <a:off x="1881736" y="4416623"/>
            <a:ext cx="9443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FF3E3E"/>
                </a:solidFill>
              </a:rPr>
              <a:t>//</a:t>
            </a:r>
            <a:endParaRPr lang="en-US" sz="784" dirty="0"/>
          </a:p>
        </p:txBody>
      </p:sp>
      <p:sp>
        <p:nvSpPr>
          <p:cNvPr id="9" name="Text 6"/>
          <p:cNvSpPr/>
          <p:nvPr/>
        </p:nvSpPr>
        <p:spPr>
          <a:xfrm>
            <a:off x="2047605" y="4416623"/>
            <a:ext cx="54831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2C3E50"/>
                </a:solidFill>
              </a:rPr>
              <a:t>NOV 2025</a:t>
            </a:r>
            <a:endParaRPr lang="en-US" sz="784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6288" y="0"/>
            <a:ext cx="4557713" cy="2567508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25227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92868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343025"/>
            <a:ext cx="8001000" cy="14288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1A1A1A"/>
                </a:solidFill>
              </a:rPr>
              <a:t>The Power of Data Analytics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571500" y="966192"/>
            <a:ext cx="8001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From Guessing to Knowing: How Data Drives Decisions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792956" y="1628775"/>
            <a:ext cx="3564731" cy="78006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97" b="1" dirty="0">
                <a:solidFill>
                  <a:srgbClr val="1A1A1A"/>
                </a:solidFill>
              </a:rPr>
              <a:t>"Data analytics is not about guessing. It is about using data to help the business take decisions."</a:t>
            </a:r>
            <a:endParaRPr lang="en-US" sz="1397" dirty="0"/>
          </a:p>
        </p:txBody>
      </p:sp>
      <p:sp>
        <p:nvSpPr>
          <p:cNvPr id="8" name="Text 5"/>
          <p:cNvSpPr/>
          <p:nvPr/>
        </p:nvSpPr>
        <p:spPr>
          <a:xfrm>
            <a:off x="571500" y="2694589"/>
            <a:ext cx="3786188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A data analyst's role is to extract actionable intelligence from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numbers—telling the business </a:t>
            </a:r>
            <a:pPr algn="l" indent="0" marL="0">
              <a:lnSpc>
                <a:spcPts val="1600"/>
              </a:lnSpc>
              <a:buNone/>
            </a:pPr>
            <a:r>
              <a:rPr lang="en-US" sz="885" b="1" dirty="0">
                <a:solidFill>
                  <a:srgbClr val="2C3E50"/>
                </a:solidFill>
              </a:rPr>
              <a:t>which product brings money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 and </a:t>
            </a:r>
            <a:pPr algn="l" indent="0" marL="0">
              <a:lnSpc>
                <a:spcPts val="1600"/>
              </a:lnSpc>
              <a:buNone/>
            </a:pPr>
            <a:r>
              <a:rPr lang="en-US" sz="885" b="1" dirty="0">
                <a:solidFill>
                  <a:srgbClr val="2C3E50"/>
                </a:solidFill>
              </a:rPr>
              <a:t>which product needs help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.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571500" y="3418898"/>
            <a:ext cx="3786188" cy="617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This Mahindra showroom case is just the beginning. Real-world analytics scales to handle vastly larger and more complex datasets.</a:t>
            </a:r>
            <a:endParaRPr lang="en-US" sz="942" dirty="0"/>
          </a:p>
        </p:txBody>
      </p:sp>
      <p:sp>
        <p:nvSpPr>
          <p:cNvPr id="10" name="Shape 7"/>
          <p:cNvSpPr/>
          <p:nvPr/>
        </p:nvSpPr>
        <p:spPr>
          <a:xfrm>
            <a:off x="571500" y="4500395"/>
            <a:ext cx="3786188" cy="701873"/>
          </a:xfrm>
          <a:prstGeom prst="rect">
            <a:avLst/>
          </a:prstGeom>
          <a:solidFill>
            <a:srgbClr val="FFFFFF"/>
          </a:solidFill>
          <a:ln w="9144">
            <a:solidFill>
              <a:srgbClr val="CCCCCC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714375" y="4643270"/>
            <a:ext cx="3500438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3E3E"/>
                </a:solidFill>
              </a:rPr>
              <a:t>Future Tools to Master</a:t>
            </a:r>
            <a:endParaRPr lang="en-US" sz="683" dirty="0"/>
          </a:p>
        </p:txBody>
      </p:sp>
      <p:sp>
        <p:nvSpPr>
          <p:cNvPr id="12" name="Text 9"/>
          <p:cNvSpPr/>
          <p:nvPr/>
        </p:nvSpPr>
        <p:spPr>
          <a:xfrm>
            <a:off x="714375" y="4850439"/>
            <a:ext cx="36120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Excel</a:t>
            </a:r>
            <a:endParaRPr lang="en-US" sz="987" dirty="0"/>
          </a:p>
        </p:txBody>
      </p:sp>
      <p:sp>
        <p:nvSpPr>
          <p:cNvPr id="13" name="Text 10"/>
          <p:cNvSpPr/>
          <p:nvPr/>
        </p:nvSpPr>
        <p:spPr>
          <a:xfrm>
            <a:off x="1218456" y="4850439"/>
            <a:ext cx="5374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•</a:t>
            </a:r>
            <a:endParaRPr lang="en-US" sz="987" dirty="0"/>
          </a:p>
        </p:txBody>
      </p:sp>
      <p:sp>
        <p:nvSpPr>
          <p:cNvPr id="14" name="Text 11"/>
          <p:cNvSpPr/>
          <p:nvPr/>
        </p:nvSpPr>
        <p:spPr>
          <a:xfrm>
            <a:off x="1415076" y="4850439"/>
            <a:ext cx="273193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SQL</a:t>
            </a:r>
            <a:endParaRPr lang="en-US" sz="987" dirty="0"/>
          </a:p>
        </p:txBody>
      </p:sp>
      <p:sp>
        <p:nvSpPr>
          <p:cNvPr id="15" name="Text 12"/>
          <p:cNvSpPr/>
          <p:nvPr/>
        </p:nvSpPr>
        <p:spPr>
          <a:xfrm>
            <a:off x="1831144" y="4850439"/>
            <a:ext cx="5374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•</a:t>
            </a:r>
            <a:endParaRPr lang="en-US" sz="987" dirty="0"/>
          </a:p>
        </p:txBody>
      </p:sp>
      <p:sp>
        <p:nvSpPr>
          <p:cNvPr id="16" name="Text 13"/>
          <p:cNvSpPr/>
          <p:nvPr/>
        </p:nvSpPr>
        <p:spPr>
          <a:xfrm>
            <a:off x="2027765" y="4850439"/>
            <a:ext cx="50921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Python</a:t>
            </a:r>
            <a:endParaRPr lang="en-US" sz="987" dirty="0"/>
          </a:p>
        </p:txBody>
      </p:sp>
      <p:sp>
        <p:nvSpPr>
          <p:cNvPr id="17" name="Text 14"/>
          <p:cNvSpPr/>
          <p:nvPr/>
        </p:nvSpPr>
        <p:spPr>
          <a:xfrm>
            <a:off x="2679855" y="4850439"/>
            <a:ext cx="53746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•</a:t>
            </a:r>
            <a:endParaRPr lang="en-US" sz="987" dirty="0"/>
          </a:p>
        </p:txBody>
      </p:sp>
      <p:sp>
        <p:nvSpPr>
          <p:cNvPr id="18" name="Text 15"/>
          <p:cNvSpPr/>
          <p:nvPr/>
        </p:nvSpPr>
        <p:spPr>
          <a:xfrm>
            <a:off x="2876476" y="4850439"/>
            <a:ext cx="154177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AI</a:t>
            </a:r>
            <a:endParaRPr lang="en-US" sz="987" dirty="0"/>
          </a:p>
        </p:txBody>
      </p:sp>
      <p:sp>
        <p:nvSpPr>
          <p:cNvPr id="19" name="Shape 16"/>
          <p:cNvSpPr/>
          <p:nvPr/>
        </p:nvSpPr>
        <p:spPr>
          <a:xfrm>
            <a:off x="4786313" y="1972484"/>
            <a:ext cx="3800475" cy="2871788"/>
          </a:xfrm>
          <a:prstGeom prst="rect">
            <a:avLst/>
          </a:prstGeom>
          <a:solidFill>
            <a:srgbClr val="FFFFFF"/>
          </a:solidFill>
          <a:ln w="9144">
            <a:solidFill>
              <a:srgbClr val="CCCCCC"/>
            </a:solidFill>
            <a:prstDash val="solid"/>
          </a:ln>
        </p:spPr>
      </p:sp>
      <p:pic>
        <p:nvPicPr>
          <p:cNvPr id="2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3" y="1979628"/>
            <a:ext cx="3786188" cy="2857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272088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92868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343025"/>
            <a:ext cx="8001000" cy="14288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1A1A1A"/>
                </a:solidFill>
              </a:rPr>
              <a:t>What You've Learned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571500" y="966192"/>
            <a:ext cx="8001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Building Your Data Analytics Foundation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571500" y="1628775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3E3E"/>
                </a:solidFill>
              </a:rPr>
              <a:t>01</a:t>
            </a:r>
            <a:endParaRPr lang="en-US" sz="1193" dirty="0"/>
          </a:p>
        </p:txBody>
      </p:sp>
      <p:sp>
        <p:nvSpPr>
          <p:cNvPr id="8" name="Text 5"/>
          <p:cNvSpPr/>
          <p:nvPr/>
        </p:nvSpPr>
        <p:spPr>
          <a:xfrm>
            <a:off x="928688" y="1659136"/>
            <a:ext cx="34290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Data Collection</a:t>
            </a:r>
            <a:endParaRPr lang="en-US" sz="987" dirty="0"/>
          </a:p>
        </p:txBody>
      </p:sp>
      <p:sp>
        <p:nvSpPr>
          <p:cNvPr id="9" name="Text 6"/>
          <p:cNvSpPr/>
          <p:nvPr/>
        </p:nvSpPr>
        <p:spPr>
          <a:xfrm>
            <a:off x="928688" y="1889522"/>
            <a:ext cx="342900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Gathering relevant business metrics like units sold and profit per car.</a:t>
            </a:r>
            <a:endParaRPr lang="en-US" sz="834" dirty="0"/>
          </a:p>
        </p:txBody>
      </p:sp>
      <p:sp>
        <p:nvSpPr>
          <p:cNvPr id="10" name="Text 7"/>
          <p:cNvSpPr/>
          <p:nvPr/>
        </p:nvSpPr>
        <p:spPr>
          <a:xfrm>
            <a:off x="571500" y="2323672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3E3E"/>
                </a:solidFill>
              </a:rPr>
              <a:t>02</a:t>
            </a:r>
            <a:endParaRPr lang="en-US" sz="1193" dirty="0"/>
          </a:p>
        </p:txBody>
      </p:sp>
      <p:sp>
        <p:nvSpPr>
          <p:cNvPr id="11" name="Text 8"/>
          <p:cNvSpPr/>
          <p:nvPr/>
        </p:nvSpPr>
        <p:spPr>
          <a:xfrm>
            <a:off x="928688" y="2354033"/>
            <a:ext cx="34290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Data Processing</a:t>
            </a:r>
            <a:endParaRPr lang="en-US" sz="987" dirty="0"/>
          </a:p>
        </p:txBody>
      </p:sp>
      <p:sp>
        <p:nvSpPr>
          <p:cNvPr id="12" name="Text 9"/>
          <p:cNvSpPr/>
          <p:nvPr/>
        </p:nvSpPr>
        <p:spPr>
          <a:xfrm>
            <a:off x="928688" y="2584419"/>
            <a:ext cx="342900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Calculating derived metrics (monthly profit) using formulas to reveal new information.</a:t>
            </a:r>
            <a:endParaRPr lang="en-US" sz="834" dirty="0"/>
          </a:p>
        </p:txBody>
      </p:sp>
      <p:sp>
        <p:nvSpPr>
          <p:cNvPr id="13" name="Text 10"/>
          <p:cNvSpPr/>
          <p:nvPr/>
        </p:nvSpPr>
        <p:spPr>
          <a:xfrm>
            <a:off x="571500" y="3018569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3E3E"/>
                </a:solidFill>
              </a:rPr>
              <a:t>03</a:t>
            </a:r>
            <a:endParaRPr lang="en-US" sz="1193" dirty="0"/>
          </a:p>
        </p:txBody>
      </p:sp>
      <p:sp>
        <p:nvSpPr>
          <p:cNvPr id="14" name="Text 11"/>
          <p:cNvSpPr/>
          <p:nvPr/>
        </p:nvSpPr>
        <p:spPr>
          <a:xfrm>
            <a:off x="928688" y="3048930"/>
            <a:ext cx="34290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Data Analysis</a:t>
            </a:r>
            <a:endParaRPr lang="en-US" sz="987" dirty="0"/>
          </a:p>
        </p:txBody>
      </p:sp>
      <p:sp>
        <p:nvSpPr>
          <p:cNvPr id="15" name="Text 12"/>
          <p:cNvSpPr/>
          <p:nvPr/>
        </p:nvSpPr>
        <p:spPr>
          <a:xfrm>
            <a:off x="928688" y="3279316"/>
            <a:ext cx="342900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Comparing performance across products to identify patterns and outliers.</a:t>
            </a:r>
            <a:endParaRPr lang="en-US" sz="834" dirty="0"/>
          </a:p>
        </p:txBody>
      </p:sp>
      <p:sp>
        <p:nvSpPr>
          <p:cNvPr id="16" name="Text 13"/>
          <p:cNvSpPr/>
          <p:nvPr/>
        </p:nvSpPr>
        <p:spPr>
          <a:xfrm>
            <a:off x="571500" y="3713466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3E3E"/>
                </a:solidFill>
              </a:rPr>
              <a:t>04</a:t>
            </a:r>
            <a:endParaRPr lang="en-US" sz="1193" dirty="0"/>
          </a:p>
        </p:txBody>
      </p:sp>
      <p:sp>
        <p:nvSpPr>
          <p:cNvPr id="17" name="Text 14"/>
          <p:cNvSpPr/>
          <p:nvPr/>
        </p:nvSpPr>
        <p:spPr>
          <a:xfrm>
            <a:off x="928688" y="3743827"/>
            <a:ext cx="342900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Insight Generation</a:t>
            </a:r>
            <a:endParaRPr lang="en-US" sz="987" dirty="0"/>
          </a:p>
        </p:txBody>
      </p:sp>
      <p:sp>
        <p:nvSpPr>
          <p:cNvPr id="18" name="Text 15"/>
          <p:cNvSpPr/>
          <p:nvPr/>
        </p:nvSpPr>
        <p:spPr>
          <a:xfrm>
            <a:off x="928688" y="3974213"/>
            <a:ext cx="3429000" cy="3200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Translating raw numbers into actionable business recommendations.</a:t>
            </a:r>
            <a:endParaRPr lang="en-US" sz="834" dirty="0"/>
          </a:p>
        </p:txBody>
      </p:sp>
      <p:sp>
        <p:nvSpPr>
          <p:cNvPr id="19" name="Text 16"/>
          <p:cNvSpPr/>
          <p:nvPr/>
        </p:nvSpPr>
        <p:spPr>
          <a:xfrm>
            <a:off x="571500" y="4408363"/>
            <a:ext cx="21431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3E3E"/>
                </a:solidFill>
              </a:rPr>
              <a:t>05</a:t>
            </a:r>
            <a:endParaRPr lang="en-US" sz="1193" dirty="0"/>
          </a:p>
        </p:txBody>
      </p:sp>
      <p:sp>
        <p:nvSpPr>
          <p:cNvPr id="20" name="Text 17"/>
          <p:cNvSpPr/>
          <p:nvPr/>
        </p:nvSpPr>
        <p:spPr>
          <a:xfrm>
            <a:off x="928688" y="4438724"/>
            <a:ext cx="2804480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Strategic Communication</a:t>
            </a:r>
            <a:endParaRPr lang="en-US" sz="987" dirty="0"/>
          </a:p>
        </p:txBody>
      </p:sp>
      <p:sp>
        <p:nvSpPr>
          <p:cNvPr id="21" name="Text 18"/>
          <p:cNvSpPr/>
          <p:nvPr/>
        </p:nvSpPr>
        <p:spPr>
          <a:xfrm>
            <a:off x="928688" y="4669110"/>
            <a:ext cx="2804480" cy="160009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300"/>
              </a:lnSpc>
              <a:buNone/>
            </a:pPr>
            <a:r>
              <a:rPr lang="en-US" sz="834" dirty="0">
                <a:solidFill>
                  <a:srgbClr val="2C3E50"/>
                </a:solidFill>
              </a:rPr>
              <a:t>Presenting findings clearly to drive decision-making.</a:t>
            </a:r>
            <a:endParaRPr lang="en-US" sz="834" dirty="0"/>
          </a:p>
        </p:txBody>
      </p:sp>
      <p:sp>
        <p:nvSpPr>
          <p:cNvPr id="22" name="Shape 19"/>
          <p:cNvSpPr/>
          <p:nvPr/>
        </p:nvSpPr>
        <p:spPr>
          <a:xfrm>
            <a:off x="4786313" y="1628775"/>
            <a:ext cx="3800475" cy="3014663"/>
          </a:xfrm>
          <a:prstGeom prst="rect">
            <a:avLst/>
          </a:prstGeom>
          <a:solidFill>
            <a:srgbClr val="FFFFFF"/>
          </a:solidFill>
          <a:ln w="9144">
            <a:solidFill>
              <a:srgbClr val="CCCCCC"/>
            </a:solidFill>
            <a:prstDash val="solid"/>
          </a:ln>
        </p:spPr>
      </p:sp>
      <p:pic>
        <p:nvPicPr>
          <p:cNvPr id="2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3" y="1628775"/>
            <a:ext cx="3786188" cy="3000375"/>
          </a:xfrm>
          <a:prstGeom prst="rect">
            <a:avLst/>
          </a:prstGeom>
        </p:spPr>
      </p:pic>
      <p:sp>
        <p:nvSpPr>
          <p:cNvPr id="24" name="Text 20"/>
          <p:cNvSpPr/>
          <p:nvPr/>
        </p:nvSpPr>
        <p:spPr>
          <a:xfrm>
            <a:off x="4786313" y="4679156"/>
            <a:ext cx="3786188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727" i="1" dirty="0">
                <a:solidFill>
                  <a:srgbClr val="666666"/>
                </a:solidFill>
              </a:rPr>
              <a:t>The goal: Creating clear dashboards that inform strategy.</a:t>
            </a:r>
            <a:endParaRPr lang="en-US" sz="727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47779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92868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343025"/>
            <a:ext cx="8001000" cy="14288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1A1A1A"/>
                </a:solidFill>
              </a:rPr>
              <a:t>Your Journey Ahead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571500" y="966192"/>
            <a:ext cx="8001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From Spreadsheets to Advanced Analytics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742950" y="1628775"/>
            <a:ext cx="361473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Excel</a:t>
            </a:r>
            <a:endParaRPr lang="en-US" sz="1193" dirty="0"/>
          </a:p>
        </p:txBody>
      </p:sp>
      <p:sp>
        <p:nvSpPr>
          <p:cNvPr id="8" name="Text 5"/>
          <p:cNvSpPr/>
          <p:nvPr/>
        </p:nvSpPr>
        <p:spPr>
          <a:xfrm>
            <a:off x="742950" y="1898452"/>
            <a:ext cx="3614738" cy="360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Advanced formulas, pivot tables, and visualization for business intelligence.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742950" y="2472798"/>
            <a:ext cx="361473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3E3E"/>
                </a:solidFill>
              </a:rPr>
              <a:t>SQL</a:t>
            </a:r>
            <a:endParaRPr lang="en-US" sz="1193" dirty="0"/>
          </a:p>
        </p:txBody>
      </p:sp>
      <p:sp>
        <p:nvSpPr>
          <p:cNvPr id="10" name="Text 7"/>
          <p:cNvSpPr/>
          <p:nvPr/>
        </p:nvSpPr>
        <p:spPr>
          <a:xfrm>
            <a:off x="742950" y="2742474"/>
            <a:ext cx="3614738" cy="360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Querying databases to extract and manipulate large-scale datasets efficiently.</a:t>
            </a:r>
            <a:endParaRPr lang="en-US" sz="942" dirty="0"/>
          </a:p>
        </p:txBody>
      </p:sp>
      <p:sp>
        <p:nvSpPr>
          <p:cNvPr id="11" name="Text 8"/>
          <p:cNvSpPr/>
          <p:nvPr/>
        </p:nvSpPr>
        <p:spPr>
          <a:xfrm>
            <a:off x="742950" y="3316821"/>
            <a:ext cx="361473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Python</a:t>
            </a:r>
            <a:endParaRPr lang="en-US" sz="1193" dirty="0"/>
          </a:p>
        </p:txBody>
      </p:sp>
      <p:sp>
        <p:nvSpPr>
          <p:cNvPr id="12" name="Text 9"/>
          <p:cNvSpPr/>
          <p:nvPr/>
        </p:nvSpPr>
        <p:spPr>
          <a:xfrm>
            <a:off x="742950" y="3586497"/>
            <a:ext cx="3614738" cy="360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Programming for automation, statistical analysis, and complex data processing.</a:t>
            </a:r>
            <a:endParaRPr lang="en-US" sz="942" dirty="0"/>
          </a:p>
        </p:txBody>
      </p:sp>
      <p:sp>
        <p:nvSpPr>
          <p:cNvPr id="13" name="Text 10"/>
          <p:cNvSpPr/>
          <p:nvPr/>
        </p:nvSpPr>
        <p:spPr>
          <a:xfrm>
            <a:off x="742950" y="4160844"/>
            <a:ext cx="361473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FF3E3E"/>
                </a:solidFill>
              </a:rPr>
              <a:t>AI &amp; Machine Learning</a:t>
            </a:r>
            <a:endParaRPr lang="en-US" sz="1193" dirty="0"/>
          </a:p>
        </p:txBody>
      </p:sp>
      <p:sp>
        <p:nvSpPr>
          <p:cNvPr id="14" name="Text 11"/>
          <p:cNvSpPr/>
          <p:nvPr/>
        </p:nvSpPr>
        <p:spPr>
          <a:xfrm>
            <a:off x="742950" y="4430520"/>
            <a:ext cx="3614738" cy="36003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Predictive analytics and intelligent decision support systems.</a:t>
            </a:r>
            <a:endParaRPr lang="en-US" sz="942" dirty="0"/>
          </a:p>
        </p:txBody>
      </p:sp>
      <p:sp>
        <p:nvSpPr>
          <p:cNvPr id="15" name="Shape 12"/>
          <p:cNvSpPr/>
          <p:nvPr/>
        </p:nvSpPr>
        <p:spPr>
          <a:xfrm>
            <a:off x="4779169" y="1733587"/>
            <a:ext cx="3800475" cy="2828925"/>
          </a:xfrm>
          <a:prstGeom prst="rect">
            <a:avLst/>
          </a:prstGeom>
          <a:solidFill>
            <a:srgbClr val="FFFFFF"/>
          </a:solidFill>
          <a:ln w="9144">
            <a:solidFill>
              <a:srgbClr val="CCCCCC"/>
            </a:solidFill>
            <a:prstDash val="solid"/>
          </a:ln>
        </p:spPr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3" y="1740731"/>
            <a:ext cx="3786188" cy="2814638"/>
          </a:xfrm>
          <a:prstGeom prst="rect">
            <a:avLst/>
          </a:prstGeom>
        </p:spPr>
      </p:pic>
      <p:sp>
        <p:nvSpPr>
          <p:cNvPr id="17" name="Text 13"/>
          <p:cNvSpPr/>
          <p:nvPr/>
        </p:nvSpPr>
        <p:spPr>
          <a:xfrm>
            <a:off x="5081774" y="4698243"/>
            <a:ext cx="3195265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1400"/>
              </a:lnSpc>
              <a:buNone/>
            </a:pPr>
            <a:r>
              <a:rPr lang="en-US" sz="987" b="1" spc="1" kern="0" dirty="0">
                <a:solidFill>
                  <a:srgbClr val="1A1A1A"/>
                </a:solidFill>
              </a:rPr>
              <a:t>Your data-driven future begins now</a:t>
            </a:r>
            <a:endParaRPr lang="en-US" sz="987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88074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85725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271588"/>
            <a:ext cx="8001000" cy="14288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1A1A1A"/>
                </a:solidFill>
              </a:rPr>
              <a:t>The Business Challenge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571500" y="966192"/>
            <a:ext cx="8001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Understanding Which Models Drive Maximum Profit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571500" y="1521619"/>
            <a:ext cx="3786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C3E50"/>
                </a:solidFill>
              </a:rPr>
              <a:t>The Critical Question</a:t>
            </a:r>
            <a:endParaRPr lang="en-US" sz="987" dirty="0"/>
          </a:p>
        </p:txBody>
      </p:sp>
      <p:sp>
        <p:nvSpPr>
          <p:cNvPr id="8" name="Text 5"/>
          <p:cNvSpPr/>
          <p:nvPr/>
        </p:nvSpPr>
        <p:spPr>
          <a:xfrm>
            <a:off x="571500" y="1823442"/>
            <a:ext cx="3786188" cy="102858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The showroom manager faces a pivotal dilemma: </a:t>
            </a:r>
            <a:pPr algn="l" indent="0" marL="0">
              <a:lnSpc>
                <a:spcPts val="16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Which car models are truly profitable, and which ones need strategic intervention?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 Sales volume alone is misleading. Success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depends on total profitability, not just the number of units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moved.</a:t>
            </a:r>
            <a:endParaRPr lang="en-US" sz="942" dirty="0"/>
          </a:p>
        </p:txBody>
      </p:sp>
      <p:sp>
        <p:nvSpPr>
          <p:cNvPr id="9" name="Text 6"/>
          <p:cNvSpPr/>
          <p:nvPr/>
        </p:nvSpPr>
        <p:spPr>
          <a:xfrm>
            <a:off x="4786313" y="1521619"/>
            <a:ext cx="3786188" cy="19466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2C3E50"/>
                </a:solidFill>
              </a:rPr>
              <a:t>The Strategic Goal</a:t>
            </a:r>
            <a:endParaRPr lang="en-US" sz="987" dirty="0"/>
          </a:p>
        </p:txBody>
      </p:sp>
      <p:sp>
        <p:nvSpPr>
          <p:cNvPr id="10" name="Text 7"/>
          <p:cNvSpPr/>
          <p:nvPr/>
        </p:nvSpPr>
        <p:spPr>
          <a:xfrm>
            <a:off x="4786313" y="1823442"/>
            <a:ext cx="3786188" cy="8228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We must analyze five key models—Bolero, Scorpio, Thar,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XUV700, and XUV300. The objective is to shift from intuition-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based decisions to </a:t>
            </a:r>
            <a:pPr algn="l" indent="0" marL="0">
              <a:lnSpc>
                <a:spcPts val="16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data-driven strategies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 that maximize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revenue and optimize marketing resource allocation.</a:t>
            </a:r>
            <a:endParaRPr lang="en-US" sz="942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1500"/>
            <a:ext cx="2650331" cy="754335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36" b="1" dirty="0">
                <a:solidFill>
                  <a:srgbClr val="1A1A1A"/>
                </a:solidFill>
              </a:rPr>
              <a:t>The Dataset Overview</a:t>
            </a:r>
            <a:endParaRPr lang="en-US" sz="2436" dirty="0"/>
          </a:p>
        </p:txBody>
      </p:sp>
      <p:sp>
        <p:nvSpPr>
          <p:cNvPr id="4" name="Text 1"/>
          <p:cNvSpPr/>
          <p:nvPr/>
        </p:nvSpPr>
        <p:spPr>
          <a:xfrm>
            <a:off x="571500" y="1468710"/>
            <a:ext cx="2650331" cy="467916"/>
          </a:xfrm>
          <a:prstGeom prst="rect">
            <a:avLst/>
          </a:prstGeom>
          <a:noFill/>
          <a:ln/>
        </p:spPr>
        <p:txBody>
          <a:bodyPr wrap="square" lIns="170053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Five Mahindra Models Under Analysis</a:t>
            </a:r>
            <a:endParaRPr lang="en-US" sz="1269" dirty="0"/>
          </a:p>
        </p:txBody>
      </p:sp>
      <p:sp>
        <p:nvSpPr>
          <p:cNvPr id="5" name="Text 2"/>
          <p:cNvSpPr/>
          <p:nvPr/>
        </p:nvSpPr>
        <p:spPr>
          <a:xfrm>
            <a:off x="571500" y="2350963"/>
            <a:ext cx="2650331" cy="123430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The analysis examines monthly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performance data across three key metrics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for each model. This dataset captures both </a:t>
            </a:r>
            <a:pPr algn="l" indent="0" marL="0">
              <a:lnSpc>
                <a:spcPts val="1600"/>
              </a:lnSpc>
              <a:buNone/>
            </a:pPr>
            <a:r>
              <a:rPr lang="en-US" sz="885" b="1" dirty="0">
                <a:solidFill>
                  <a:srgbClr val="2C3E50"/>
                </a:solidFill>
              </a:rPr>
              <a:t>sales volume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 and </a:t>
            </a:r>
            <a:pPr algn="l" indent="0" marL="0">
              <a:lnSpc>
                <a:spcPts val="1600"/>
              </a:lnSpc>
              <a:buNone/>
            </a:pPr>
            <a:r>
              <a:rPr lang="en-US" sz="885" b="1" dirty="0">
                <a:solidFill>
                  <a:srgbClr val="2C3E50"/>
                </a:solidFill>
              </a:rPr>
              <a:t>unit profitability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,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providing the foundation for calculating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total monthly profit contribution.</a:t>
            </a:r>
            <a:endParaRPr lang="en-US" sz="942" dirty="0"/>
          </a:p>
        </p:txBody>
      </p:sp>
      <p:sp>
        <p:nvSpPr>
          <p:cNvPr id="6" name="Text 3"/>
          <p:cNvSpPr/>
          <p:nvPr/>
        </p:nvSpPr>
        <p:spPr>
          <a:xfrm>
            <a:off x="3650456" y="688479"/>
            <a:ext cx="1124443" cy="767953"/>
          </a:xfrm>
          <a:prstGeom prst="rect">
            <a:avLst/>
          </a:prstGeom>
          <a:noFill/>
          <a:ln/>
        </p:spPr>
        <p:txBody>
          <a:bodyPr wrap="square" lIns="170053" tIns="170053" rIns="170053" bIns="170053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spc="1" kern="0" dirty="0">
                <a:solidFill>
                  <a:srgbClr val="1A1A1A"/>
                </a:solidFill>
              </a:rPr>
              <a:t>Model</a:t>
            </a:r>
            <a:endParaRPr lang="en-US" sz="1193" dirty="0"/>
          </a:p>
        </p:txBody>
      </p:sp>
      <p:sp>
        <p:nvSpPr>
          <p:cNvPr id="7" name="Text 4"/>
          <p:cNvSpPr/>
          <p:nvPr/>
        </p:nvSpPr>
        <p:spPr>
          <a:xfrm>
            <a:off x="4917774" y="831354"/>
            <a:ext cx="112569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spc="1" kern="0" dirty="0">
                <a:solidFill>
                  <a:srgbClr val="1A1A1A"/>
                </a:solidFill>
              </a:rPr>
              <a:t>Units Sold</a:t>
            </a:r>
            <a:endParaRPr lang="en-US" sz="1193" dirty="0"/>
          </a:p>
        </p:txBody>
      </p:sp>
      <p:sp>
        <p:nvSpPr>
          <p:cNvPr id="8" name="Text 5"/>
          <p:cNvSpPr/>
          <p:nvPr/>
        </p:nvSpPr>
        <p:spPr>
          <a:xfrm>
            <a:off x="4917774" y="1126034"/>
            <a:ext cx="808751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spc="1" kern="0" dirty="0">
                <a:solidFill>
                  <a:srgbClr val="666666"/>
                </a:solidFill>
              </a:rPr>
              <a:t>(Per Month)</a:t>
            </a:r>
            <a:endParaRPr lang="en-US" sz="834" dirty="0"/>
          </a:p>
        </p:txBody>
      </p:sp>
      <p:sp>
        <p:nvSpPr>
          <p:cNvPr id="9" name="Text 6"/>
          <p:cNvSpPr/>
          <p:nvPr/>
        </p:nvSpPr>
        <p:spPr>
          <a:xfrm>
            <a:off x="6599625" y="831354"/>
            <a:ext cx="1489807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spc="1" kern="0" dirty="0">
                <a:solidFill>
                  <a:srgbClr val="1A1A1A"/>
                </a:solidFill>
              </a:rPr>
              <a:t>Profit per Car</a:t>
            </a:r>
            <a:endParaRPr lang="en-US" sz="1193" dirty="0"/>
          </a:p>
        </p:txBody>
      </p:sp>
      <p:sp>
        <p:nvSpPr>
          <p:cNvPr id="10" name="Text 7"/>
          <p:cNvSpPr/>
          <p:nvPr/>
        </p:nvSpPr>
        <p:spPr>
          <a:xfrm>
            <a:off x="6599625" y="1126034"/>
            <a:ext cx="41040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spc="1" kern="0" dirty="0">
                <a:solidFill>
                  <a:srgbClr val="666666"/>
                </a:solidFill>
              </a:rPr>
              <a:t>(INR ₹)</a:t>
            </a:r>
            <a:endParaRPr lang="en-US" sz="834" dirty="0"/>
          </a:p>
        </p:txBody>
      </p:sp>
      <p:sp>
        <p:nvSpPr>
          <p:cNvPr id="11" name="Text 8"/>
          <p:cNvSpPr/>
          <p:nvPr/>
        </p:nvSpPr>
        <p:spPr>
          <a:xfrm>
            <a:off x="3650456" y="1456432"/>
            <a:ext cx="1124443" cy="609005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Bolero</a:t>
            </a:r>
            <a:endParaRPr lang="en-US" sz="1269" dirty="0"/>
          </a:p>
        </p:txBody>
      </p:sp>
      <p:sp>
        <p:nvSpPr>
          <p:cNvPr id="12" name="Text 9"/>
          <p:cNvSpPr/>
          <p:nvPr/>
        </p:nvSpPr>
        <p:spPr>
          <a:xfrm>
            <a:off x="4774899" y="1456432"/>
            <a:ext cx="1681851" cy="609005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25</a:t>
            </a:r>
            <a:endParaRPr lang="en-US" sz="1269" dirty="0"/>
          </a:p>
        </p:txBody>
      </p:sp>
      <p:sp>
        <p:nvSpPr>
          <p:cNvPr id="13" name="Text 10"/>
          <p:cNvSpPr/>
          <p:nvPr/>
        </p:nvSpPr>
        <p:spPr>
          <a:xfrm>
            <a:off x="6456750" y="1456432"/>
            <a:ext cx="2115750" cy="609005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1,50,000</a:t>
            </a:r>
            <a:endParaRPr lang="en-US" sz="1269" dirty="0"/>
          </a:p>
        </p:txBody>
      </p:sp>
      <p:sp>
        <p:nvSpPr>
          <p:cNvPr id="14" name="Shape 11"/>
          <p:cNvSpPr/>
          <p:nvPr/>
        </p:nvSpPr>
        <p:spPr>
          <a:xfrm>
            <a:off x="3650456" y="2065437"/>
            <a:ext cx="4922044" cy="598289"/>
          </a:xfrm>
          <a:prstGeom prst="rect">
            <a:avLst/>
          </a:prstGeom>
          <a:solidFill>
            <a:srgbClr val="000000">
              <a:alpha val="3000"/>
            </a:srgbClr>
          </a:solidFill>
          <a:ln/>
        </p:spPr>
      </p:sp>
      <p:sp>
        <p:nvSpPr>
          <p:cNvPr id="15" name="Text 12"/>
          <p:cNvSpPr/>
          <p:nvPr/>
        </p:nvSpPr>
        <p:spPr>
          <a:xfrm>
            <a:off x="3650456" y="2065437"/>
            <a:ext cx="1124443" cy="598289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Scorpio</a:t>
            </a:r>
            <a:endParaRPr lang="en-US" sz="1269" dirty="0"/>
          </a:p>
        </p:txBody>
      </p:sp>
      <p:sp>
        <p:nvSpPr>
          <p:cNvPr id="16" name="Text 13"/>
          <p:cNvSpPr/>
          <p:nvPr/>
        </p:nvSpPr>
        <p:spPr>
          <a:xfrm>
            <a:off x="4774899" y="2065437"/>
            <a:ext cx="1681851" cy="598289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40</a:t>
            </a:r>
            <a:endParaRPr lang="en-US" sz="1269" dirty="0"/>
          </a:p>
        </p:txBody>
      </p:sp>
      <p:sp>
        <p:nvSpPr>
          <p:cNvPr id="17" name="Text 14"/>
          <p:cNvSpPr/>
          <p:nvPr/>
        </p:nvSpPr>
        <p:spPr>
          <a:xfrm>
            <a:off x="6456750" y="2065437"/>
            <a:ext cx="2115750" cy="598289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1,90,000</a:t>
            </a:r>
            <a:endParaRPr lang="en-US" sz="1269" dirty="0"/>
          </a:p>
        </p:txBody>
      </p:sp>
      <p:sp>
        <p:nvSpPr>
          <p:cNvPr id="18" name="Text 15"/>
          <p:cNvSpPr/>
          <p:nvPr/>
        </p:nvSpPr>
        <p:spPr>
          <a:xfrm>
            <a:off x="3650456" y="2663726"/>
            <a:ext cx="1124443" cy="598289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Thar</a:t>
            </a:r>
            <a:endParaRPr lang="en-US" sz="1269" dirty="0"/>
          </a:p>
        </p:txBody>
      </p:sp>
      <p:sp>
        <p:nvSpPr>
          <p:cNvPr id="19" name="Text 16"/>
          <p:cNvSpPr/>
          <p:nvPr/>
        </p:nvSpPr>
        <p:spPr>
          <a:xfrm>
            <a:off x="4774899" y="2663726"/>
            <a:ext cx="1681851" cy="598289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30</a:t>
            </a:r>
            <a:endParaRPr lang="en-US" sz="1269" dirty="0"/>
          </a:p>
        </p:txBody>
      </p:sp>
      <p:sp>
        <p:nvSpPr>
          <p:cNvPr id="20" name="Text 17"/>
          <p:cNvSpPr/>
          <p:nvPr/>
        </p:nvSpPr>
        <p:spPr>
          <a:xfrm>
            <a:off x="6456750" y="2663726"/>
            <a:ext cx="2115750" cy="598289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2,20,000</a:t>
            </a:r>
            <a:endParaRPr lang="en-US" sz="1269" dirty="0"/>
          </a:p>
        </p:txBody>
      </p:sp>
      <p:sp>
        <p:nvSpPr>
          <p:cNvPr id="21" name="Shape 18"/>
          <p:cNvSpPr/>
          <p:nvPr/>
        </p:nvSpPr>
        <p:spPr>
          <a:xfrm>
            <a:off x="3650456" y="3262015"/>
            <a:ext cx="4922044" cy="598289"/>
          </a:xfrm>
          <a:prstGeom prst="rect">
            <a:avLst/>
          </a:prstGeom>
          <a:solidFill>
            <a:srgbClr val="000000">
              <a:alpha val="3000"/>
            </a:srgbClr>
          </a:solidFill>
          <a:ln/>
        </p:spPr>
      </p:sp>
      <p:sp>
        <p:nvSpPr>
          <p:cNvPr id="22" name="Text 19"/>
          <p:cNvSpPr/>
          <p:nvPr/>
        </p:nvSpPr>
        <p:spPr>
          <a:xfrm>
            <a:off x="3650456" y="3262015"/>
            <a:ext cx="1124443" cy="598289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XUV700</a:t>
            </a:r>
            <a:endParaRPr lang="en-US" sz="1269" dirty="0"/>
          </a:p>
        </p:txBody>
      </p:sp>
      <p:sp>
        <p:nvSpPr>
          <p:cNvPr id="23" name="Text 20"/>
          <p:cNvSpPr/>
          <p:nvPr/>
        </p:nvSpPr>
        <p:spPr>
          <a:xfrm>
            <a:off x="4774899" y="3262015"/>
            <a:ext cx="1681851" cy="598289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45</a:t>
            </a:r>
            <a:endParaRPr lang="en-US" sz="1269" dirty="0"/>
          </a:p>
        </p:txBody>
      </p:sp>
      <p:sp>
        <p:nvSpPr>
          <p:cNvPr id="24" name="Text 21"/>
          <p:cNvSpPr/>
          <p:nvPr/>
        </p:nvSpPr>
        <p:spPr>
          <a:xfrm>
            <a:off x="6456750" y="3262015"/>
            <a:ext cx="2115750" cy="598289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2,50,000</a:t>
            </a:r>
            <a:endParaRPr lang="en-US" sz="1269" dirty="0"/>
          </a:p>
        </p:txBody>
      </p:sp>
      <p:sp>
        <p:nvSpPr>
          <p:cNvPr id="25" name="Text 22"/>
          <p:cNvSpPr/>
          <p:nvPr/>
        </p:nvSpPr>
        <p:spPr>
          <a:xfrm>
            <a:off x="3650456" y="3860304"/>
            <a:ext cx="1124443" cy="594717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XUV300</a:t>
            </a:r>
            <a:endParaRPr lang="en-US" sz="1269" dirty="0"/>
          </a:p>
        </p:txBody>
      </p:sp>
      <p:sp>
        <p:nvSpPr>
          <p:cNvPr id="26" name="Text 23"/>
          <p:cNvSpPr/>
          <p:nvPr/>
        </p:nvSpPr>
        <p:spPr>
          <a:xfrm>
            <a:off x="4774899" y="3860304"/>
            <a:ext cx="1681851" cy="594717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50</a:t>
            </a:r>
            <a:endParaRPr lang="en-US" sz="1269" dirty="0"/>
          </a:p>
        </p:txBody>
      </p:sp>
      <p:sp>
        <p:nvSpPr>
          <p:cNvPr id="27" name="Text 24"/>
          <p:cNvSpPr/>
          <p:nvPr/>
        </p:nvSpPr>
        <p:spPr>
          <a:xfrm>
            <a:off x="6456750" y="3860304"/>
            <a:ext cx="2115750" cy="594717"/>
          </a:xfrm>
          <a:prstGeom prst="rect">
            <a:avLst/>
          </a:prstGeom>
          <a:noFill/>
          <a:ln/>
        </p:spPr>
        <p:txBody>
          <a:bodyPr wrap="square" lIns="170053" tIns="212598" rIns="170053" bIns="212598" rtlCol="0" anchor="ctr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1A1A1A"/>
                </a:solidFill>
              </a:rPr>
              <a:t>1,30,000</a:t>
            </a:r>
            <a:endParaRPr lang="en-US" sz="1269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40635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571500"/>
            <a:ext cx="8001000" cy="85725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414463"/>
            <a:ext cx="8001000" cy="14288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571500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1A1A1A"/>
                </a:solidFill>
              </a:rPr>
              <a:t>Calculating Monthly Profit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571500" y="1109067"/>
            <a:ext cx="8001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The Formula That Reveals True Performance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1035509" y="1805583"/>
            <a:ext cx="3434051" cy="62329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3294" b="1" dirty="0">
                <a:solidFill>
                  <a:srgbClr val="1A1A1A"/>
                </a:solidFill>
              </a:rPr>
              <a:t>Monthly Profit</a:t>
            </a:r>
            <a:endParaRPr lang="en-US" sz="3294" dirty="0"/>
          </a:p>
        </p:txBody>
      </p:sp>
      <p:sp>
        <p:nvSpPr>
          <p:cNvPr id="8" name="Text 5"/>
          <p:cNvSpPr/>
          <p:nvPr/>
        </p:nvSpPr>
        <p:spPr>
          <a:xfrm>
            <a:off x="4612435" y="1805583"/>
            <a:ext cx="267946" cy="62329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3294" b="1" dirty="0">
                <a:solidFill>
                  <a:srgbClr val="FF3E3E"/>
                </a:solidFill>
              </a:rPr>
              <a:t>=</a:t>
            </a:r>
            <a:endParaRPr lang="en-US" sz="3294" dirty="0"/>
          </a:p>
        </p:txBody>
      </p:sp>
      <p:sp>
        <p:nvSpPr>
          <p:cNvPr id="9" name="Text 6"/>
          <p:cNvSpPr/>
          <p:nvPr/>
        </p:nvSpPr>
        <p:spPr>
          <a:xfrm>
            <a:off x="5142133" y="1843088"/>
            <a:ext cx="2293786" cy="648630"/>
          </a:xfrm>
          <a:prstGeom prst="rect">
            <a:avLst/>
          </a:prstGeom>
          <a:noFill/>
          <a:ln/>
        </p:spPr>
        <p:txBody>
          <a:bodyPr wrap="none" lIns="0" tIns="0" rIns="0" bIns="85090" rtlCol="0" anchor="t">
            <a:spAutoFit/>
          </a:bodyPr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3294" b="1" dirty="0">
                <a:solidFill>
                  <a:srgbClr val="1A1A1A"/>
                </a:solidFill>
              </a:rPr>
              <a:t>Units Sold</a:t>
            </a:r>
            <a:endParaRPr lang="en-US" sz="3294" dirty="0"/>
          </a:p>
        </p:txBody>
      </p:sp>
      <p:sp>
        <p:nvSpPr>
          <p:cNvPr id="10" name="Text 7"/>
          <p:cNvSpPr/>
          <p:nvPr/>
        </p:nvSpPr>
        <p:spPr>
          <a:xfrm>
            <a:off x="7697670" y="1805583"/>
            <a:ext cx="267946" cy="62329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3294" b="1" dirty="0">
                <a:solidFill>
                  <a:srgbClr val="FF3E3E"/>
                </a:solidFill>
              </a:rPr>
              <a:t>×</a:t>
            </a:r>
            <a:endParaRPr lang="en-US" sz="3294" dirty="0"/>
          </a:p>
        </p:txBody>
      </p:sp>
      <p:sp>
        <p:nvSpPr>
          <p:cNvPr id="11" name="Text 8"/>
          <p:cNvSpPr/>
          <p:nvPr/>
        </p:nvSpPr>
        <p:spPr>
          <a:xfrm>
            <a:off x="3040363" y="2491718"/>
            <a:ext cx="3063246" cy="648630"/>
          </a:xfrm>
          <a:prstGeom prst="rect">
            <a:avLst/>
          </a:prstGeom>
          <a:noFill/>
          <a:ln/>
        </p:spPr>
        <p:txBody>
          <a:bodyPr wrap="none" lIns="0" tIns="0" rIns="0" bIns="85090" rtlCol="0" anchor="t">
            <a:spAutoFit/>
          </a:bodyPr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3294" b="1" dirty="0">
                <a:solidFill>
                  <a:srgbClr val="1A1A1A"/>
                </a:solidFill>
              </a:rPr>
              <a:t>Profit per Car</a:t>
            </a:r>
            <a:endParaRPr lang="en-US" sz="3294" dirty="0"/>
          </a:p>
        </p:txBody>
      </p:sp>
      <p:sp>
        <p:nvSpPr>
          <p:cNvPr id="12" name="Text 9"/>
          <p:cNvSpPr/>
          <p:nvPr/>
        </p:nvSpPr>
        <p:spPr>
          <a:xfrm>
            <a:off x="571500" y="3711848"/>
            <a:ext cx="3786188" cy="11430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This calculation transforms raw sales data into </a:t>
            </a:r>
            <a:pPr algn="l" indent="0" marL="0">
              <a:lnSpc>
                <a:spcPts val="18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actionable business intelligence</a:t>
            </a:r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. While units sold </a:t>
            </a:r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shows customer demand and profit per car indicates </a:t>
            </a:r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margin efficiency, only monthly profit reveals the total </a:t>
            </a:r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financial contribution.</a:t>
            </a:r>
            <a:endParaRPr lang="en-US" sz="1050" dirty="0"/>
          </a:p>
        </p:txBody>
      </p:sp>
      <p:sp>
        <p:nvSpPr>
          <p:cNvPr id="13" name="Text 10"/>
          <p:cNvSpPr/>
          <p:nvPr/>
        </p:nvSpPr>
        <p:spPr>
          <a:xfrm>
            <a:off x="4786313" y="3711848"/>
            <a:ext cx="3786188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This metric enables </a:t>
            </a:r>
            <a:pPr algn="l" indent="0" marL="0">
              <a:lnSpc>
                <a:spcPts val="18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direct comparison</a:t>
            </a:r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 across all </a:t>
            </a:r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models regardless of their individual pricing or volume </a:t>
            </a:r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characteristics, allowing the manager to see which </a:t>
            </a:r>
            <a:pPr algn="l" indent="0" marL="0">
              <a:lnSpc>
                <a:spcPts val="1800"/>
              </a:lnSpc>
              <a:buNone/>
            </a:pPr>
            <a:r>
              <a:rPr lang="en-US" sz="1050" dirty="0">
                <a:solidFill>
                  <a:srgbClr val="2C3E50"/>
                </a:solidFill>
              </a:rPr>
              <a:t>models are truly carrying the business.</a:t>
            </a:r>
            <a:endParaRPr lang="en-US" sz="10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92868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343025"/>
            <a:ext cx="8001000" cy="14288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428625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1A1A1A"/>
                </a:solidFill>
              </a:rPr>
              <a:t>Complete Profitability Analysis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571500" y="966192"/>
            <a:ext cx="8001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Monthly Profit Rankings Reveal Clear Winners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571500" y="1628775"/>
            <a:ext cx="777301" cy="383977"/>
          </a:xfrm>
          <a:prstGeom prst="rect">
            <a:avLst/>
          </a:prstGeom>
          <a:noFill/>
          <a:ln/>
        </p:spPr>
        <p:txBody>
          <a:bodyPr wrap="square" lIns="85090" tIns="127508" rIns="85090" bIns="127508" rtlCol="0" anchor="ctr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1A1A"/>
                </a:solidFill>
              </a:rPr>
              <a:t>Model</a:t>
            </a:r>
            <a:endParaRPr lang="en-US" sz="784" dirty="0"/>
          </a:p>
        </p:txBody>
      </p:sp>
      <p:sp>
        <p:nvSpPr>
          <p:cNvPr id="8" name="Text 5"/>
          <p:cNvSpPr/>
          <p:nvPr/>
        </p:nvSpPr>
        <p:spPr>
          <a:xfrm>
            <a:off x="1348801" y="1628775"/>
            <a:ext cx="993093" cy="383977"/>
          </a:xfrm>
          <a:prstGeom prst="rect">
            <a:avLst/>
          </a:prstGeom>
          <a:noFill/>
          <a:ln/>
        </p:spPr>
        <p:txBody>
          <a:bodyPr wrap="square" lIns="85090" tIns="127508" rIns="85090" bIns="127508" rtlCol="0" anchor="ctr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1A1A"/>
                </a:solidFill>
              </a:rPr>
              <a:t>Units Sold</a:t>
            </a:r>
            <a:endParaRPr lang="en-US" sz="784" dirty="0"/>
          </a:p>
        </p:txBody>
      </p:sp>
      <p:sp>
        <p:nvSpPr>
          <p:cNvPr id="9" name="Text 6"/>
          <p:cNvSpPr/>
          <p:nvPr/>
        </p:nvSpPr>
        <p:spPr>
          <a:xfrm>
            <a:off x="2341894" y="1628775"/>
            <a:ext cx="1205843" cy="383977"/>
          </a:xfrm>
          <a:prstGeom prst="rect">
            <a:avLst/>
          </a:prstGeom>
          <a:noFill/>
          <a:ln/>
        </p:spPr>
        <p:txBody>
          <a:bodyPr wrap="square" lIns="85090" tIns="127508" rIns="85090" bIns="127508" rtlCol="0" anchor="ctr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1A1A"/>
                </a:solidFill>
              </a:rPr>
              <a:t>Profit/Car (₹)</a:t>
            </a:r>
            <a:endParaRPr lang="en-US" sz="784" dirty="0"/>
          </a:p>
        </p:txBody>
      </p:sp>
      <p:sp>
        <p:nvSpPr>
          <p:cNvPr id="10" name="Shape 7"/>
          <p:cNvSpPr/>
          <p:nvPr/>
        </p:nvSpPr>
        <p:spPr>
          <a:xfrm>
            <a:off x="3547737" y="1628775"/>
            <a:ext cx="1567188" cy="383977"/>
          </a:xfrm>
          <a:prstGeom prst="rect">
            <a:avLst/>
          </a:prstGeom>
          <a:solidFill>
            <a:srgbClr val="FF3E3E">
              <a:alpha val="5000"/>
            </a:srgbClr>
          </a:solidFill>
          <a:ln/>
        </p:spPr>
      </p:sp>
      <p:sp>
        <p:nvSpPr>
          <p:cNvPr id="11" name="Shape 8"/>
          <p:cNvSpPr/>
          <p:nvPr/>
        </p:nvSpPr>
        <p:spPr>
          <a:xfrm>
            <a:off x="3547737" y="1984177"/>
            <a:ext cx="1567188" cy="28575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12" name="Text 9"/>
          <p:cNvSpPr/>
          <p:nvPr/>
        </p:nvSpPr>
        <p:spPr>
          <a:xfrm>
            <a:off x="3547737" y="1628775"/>
            <a:ext cx="1567188" cy="383977"/>
          </a:xfrm>
          <a:prstGeom prst="rect">
            <a:avLst/>
          </a:prstGeom>
          <a:noFill/>
          <a:ln/>
        </p:spPr>
        <p:txBody>
          <a:bodyPr wrap="square" lIns="85090" tIns="127508" rIns="85090" bIns="127508" rtlCol="0" anchor="ctr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1A1A1A"/>
                </a:solidFill>
              </a:rPr>
              <a:t>Monthly Profit (₹)</a:t>
            </a:r>
            <a:endParaRPr lang="en-US" sz="784" dirty="0"/>
          </a:p>
        </p:txBody>
      </p:sp>
      <p:sp>
        <p:nvSpPr>
          <p:cNvPr id="13" name="Text 10"/>
          <p:cNvSpPr/>
          <p:nvPr/>
        </p:nvSpPr>
        <p:spPr>
          <a:xfrm>
            <a:off x="571500" y="2012752"/>
            <a:ext cx="777301" cy="498277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Bolero</a:t>
            </a:r>
            <a:endParaRPr lang="en-US" sz="1050" dirty="0"/>
          </a:p>
        </p:txBody>
      </p:sp>
      <p:sp>
        <p:nvSpPr>
          <p:cNvPr id="14" name="Text 11"/>
          <p:cNvSpPr/>
          <p:nvPr/>
        </p:nvSpPr>
        <p:spPr>
          <a:xfrm>
            <a:off x="1348801" y="2012752"/>
            <a:ext cx="993093" cy="498277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25</a:t>
            </a:r>
            <a:endParaRPr lang="en-US" sz="1050" dirty="0"/>
          </a:p>
        </p:txBody>
      </p:sp>
      <p:sp>
        <p:nvSpPr>
          <p:cNvPr id="15" name="Text 12"/>
          <p:cNvSpPr/>
          <p:nvPr/>
        </p:nvSpPr>
        <p:spPr>
          <a:xfrm>
            <a:off x="2341894" y="2012752"/>
            <a:ext cx="1205843" cy="498277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1,50,000</a:t>
            </a:r>
            <a:endParaRPr lang="en-US" sz="1050" dirty="0"/>
          </a:p>
        </p:txBody>
      </p:sp>
      <p:sp>
        <p:nvSpPr>
          <p:cNvPr id="16" name="Shape 13"/>
          <p:cNvSpPr/>
          <p:nvPr/>
        </p:nvSpPr>
        <p:spPr>
          <a:xfrm>
            <a:off x="3547737" y="2012752"/>
            <a:ext cx="1567188" cy="498277"/>
          </a:xfrm>
          <a:prstGeom prst="rect">
            <a:avLst/>
          </a:prstGeom>
          <a:solidFill>
            <a:srgbClr val="FF3E3E">
              <a:alpha val="5000"/>
            </a:srgbClr>
          </a:solidFill>
          <a:ln/>
        </p:spPr>
      </p:sp>
      <p:sp>
        <p:nvSpPr>
          <p:cNvPr id="17" name="Shape 14"/>
          <p:cNvSpPr/>
          <p:nvPr/>
        </p:nvSpPr>
        <p:spPr>
          <a:xfrm>
            <a:off x="3547737" y="2503884"/>
            <a:ext cx="1567188" cy="7144"/>
          </a:xfrm>
          <a:prstGeom prst="rect">
            <a:avLst/>
          </a:prstGeom>
          <a:solidFill>
            <a:srgbClr val="CCCCCC"/>
          </a:solidFill>
          <a:ln/>
        </p:spPr>
      </p:sp>
      <p:sp>
        <p:nvSpPr>
          <p:cNvPr id="18" name="Text 15"/>
          <p:cNvSpPr/>
          <p:nvPr/>
        </p:nvSpPr>
        <p:spPr>
          <a:xfrm>
            <a:off x="3547737" y="2012752"/>
            <a:ext cx="1567188" cy="498277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37,50,000</a:t>
            </a:r>
            <a:endParaRPr lang="en-US" sz="987" dirty="0"/>
          </a:p>
        </p:txBody>
      </p:sp>
      <p:sp>
        <p:nvSpPr>
          <p:cNvPr id="19" name="Text 16"/>
          <p:cNvSpPr/>
          <p:nvPr/>
        </p:nvSpPr>
        <p:spPr>
          <a:xfrm>
            <a:off x="571500" y="2511028"/>
            <a:ext cx="777301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Scorpio</a:t>
            </a:r>
            <a:endParaRPr lang="en-US" sz="1050" dirty="0"/>
          </a:p>
        </p:txBody>
      </p:sp>
      <p:sp>
        <p:nvSpPr>
          <p:cNvPr id="20" name="Text 17"/>
          <p:cNvSpPr/>
          <p:nvPr/>
        </p:nvSpPr>
        <p:spPr>
          <a:xfrm>
            <a:off x="1348801" y="2511028"/>
            <a:ext cx="993093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40</a:t>
            </a:r>
            <a:endParaRPr lang="en-US" sz="1050" dirty="0"/>
          </a:p>
        </p:txBody>
      </p:sp>
      <p:sp>
        <p:nvSpPr>
          <p:cNvPr id="21" name="Text 18"/>
          <p:cNvSpPr/>
          <p:nvPr/>
        </p:nvSpPr>
        <p:spPr>
          <a:xfrm>
            <a:off x="2341894" y="2511028"/>
            <a:ext cx="1205843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1,90,000</a:t>
            </a:r>
            <a:endParaRPr lang="en-US" sz="1050" dirty="0"/>
          </a:p>
        </p:txBody>
      </p:sp>
      <p:sp>
        <p:nvSpPr>
          <p:cNvPr id="22" name="Shape 19"/>
          <p:cNvSpPr/>
          <p:nvPr/>
        </p:nvSpPr>
        <p:spPr>
          <a:xfrm>
            <a:off x="3547737" y="2511028"/>
            <a:ext cx="1567188" cy="487561"/>
          </a:xfrm>
          <a:prstGeom prst="rect">
            <a:avLst/>
          </a:prstGeom>
          <a:solidFill>
            <a:srgbClr val="FF3E3E">
              <a:alpha val="5000"/>
            </a:srgbClr>
          </a:solidFill>
          <a:ln/>
        </p:spPr>
      </p:sp>
      <p:sp>
        <p:nvSpPr>
          <p:cNvPr id="23" name="Shape 20"/>
          <p:cNvSpPr/>
          <p:nvPr/>
        </p:nvSpPr>
        <p:spPr>
          <a:xfrm>
            <a:off x="3547737" y="2991445"/>
            <a:ext cx="1567188" cy="7144"/>
          </a:xfrm>
          <a:prstGeom prst="rect">
            <a:avLst/>
          </a:prstGeom>
          <a:solidFill>
            <a:srgbClr val="CCCCCC"/>
          </a:solidFill>
          <a:ln/>
        </p:spPr>
      </p:sp>
      <p:sp>
        <p:nvSpPr>
          <p:cNvPr id="24" name="Text 21"/>
          <p:cNvSpPr/>
          <p:nvPr/>
        </p:nvSpPr>
        <p:spPr>
          <a:xfrm>
            <a:off x="3547737" y="2511028"/>
            <a:ext cx="1567188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76,00,000</a:t>
            </a:r>
            <a:endParaRPr lang="en-US" sz="987" dirty="0"/>
          </a:p>
        </p:txBody>
      </p:sp>
      <p:sp>
        <p:nvSpPr>
          <p:cNvPr id="25" name="Text 22"/>
          <p:cNvSpPr/>
          <p:nvPr/>
        </p:nvSpPr>
        <p:spPr>
          <a:xfrm>
            <a:off x="571500" y="2998589"/>
            <a:ext cx="777301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Thar</a:t>
            </a:r>
            <a:endParaRPr lang="en-US" sz="1050" dirty="0"/>
          </a:p>
        </p:txBody>
      </p:sp>
      <p:sp>
        <p:nvSpPr>
          <p:cNvPr id="26" name="Text 23"/>
          <p:cNvSpPr/>
          <p:nvPr/>
        </p:nvSpPr>
        <p:spPr>
          <a:xfrm>
            <a:off x="1348801" y="2998589"/>
            <a:ext cx="993093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30</a:t>
            </a:r>
            <a:endParaRPr lang="en-US" sz="1050" dirty="0"/>
          </a:p>
        </p:txBody>
      </p:sp>
      <p:sp>
        <p:nvSpPr>
          <p:cNvPr id="27" name="Text 24"/>
          <p:cNvSpPr/>
          <p:nvPr/>
        </p:nvSpPr>
        <p:spPr>
          <a:xfrm>
            <a:off x="2341894" y="2998589"/>
            <a:ext cx="1205843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2,20,000</a:t>
            </a:r>
            <a:endParaRPr lang="en-US" sz="1050" dirty="0"/>
          </a:p>
        </p:txBody>
      </p:sp>
      <p:sp>
        <p:nvSpPr>
          <p:cNvPr id="28" name="Shape 25"/>
          <p:cNvSpPr/>
          <p:nvPr/>
        </p:nvSpPr>
        <p:spPr>
          <a:xfrm>
            <a:off x="3547737" y="2998589"/>
            <a:ext cx="1567188" cy="487561"/>
          </a:xfrm>
          <a:prstGeom prst="rect">
            <a:avLst/>
          </a:prstGeom>
          <a:solidFill>
            <a:srgbClr val="FF3E3E">
              <a:alpha val="5000"/>
            </a:srgbClr>
          </a:solidFill>
          <a:ln/>
        </p:spPr>
      </p:sp>
      <p:sp>
        <p:nvSpPr>
          <p:cNvPr id="29" name="Shape 26"/>
          <p:cNvSpPr/>
          <p:nvPr/>
        </p:nvSpPr>
        <p:spPr>
          <a:xfrm>
            <a:off x="3547737" y="3479006"/>
            <a:ext cx="1567188" cy="7144"/>
          </a:xfrm>
          <a:prstGeom prst="rect">
            <a:avLst/>
          </a:prstGeom>
          <a:solidFill>
            <a:srgbClr val="CCCCCC"/>
          </a:solidFill>
          <a:ln/>
        </p:spPr>
      </p:sp>
      <p:sp>
        <p:nvSpPr>
          <p:cNvPr id="30" name="Text 27"/>
          <p:cNvSpPr/>
          <p:nvPr/>
        </p:nvSpPr>
        <p:spPr>
          <a:xfrm>
            <a:off x="3547737" y="2998589"/>
            <a:ext cx="1567188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66,00,000</a:t>
            </a:r>
            <a:endParaRPr lang="en-US" sz="987" dirty="0"/>
          </a:p>
        </p:txBody>
      </p:sp>
      <p:sp>
        <p:nvSpPr>
          <p:cNvPr id="31" name="Text 28"/>
          <p:cNvSpPr/>
          <p:nvPr/>
        </p:nvSpPr>
        <p:spPr>
          <a:xfrm>
            <a:off x="571500" y="3486150"/>
            <a:ext cx="777301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XUV700</a:t>
            </a:r>
            <a:endParaRPr lang="en-US" sz="1050" dirty="0"/>
          </a:p>
        </p:txBody>
      </p:sp>
      <p:sp>
        <p:nvSpPr>
          <p:cNvPr id="32" name="Text 29"/>
          <p:cNvSpPr/>
          <p:nvPr/>
        </p:nvSpPr>
        <p:spPr>
          <a:xfrm>
            <a:off x="1348801" y="3486150"/>
            <a:ext cx="993093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45</a:t>
            </a:r>
            <a:endParaRPr lang="en-US" sz="1050" dirty="0"/>
          </a:p>
        </p:txBody>
      </p:sp>
      <p:sp>
        <p:nvSpPr>
          <p:cNvPr id="33" name="Text 30"/>
          <p:cNvSpPr/>
          <p:nvPr/>
        </p:nvSpPr>
        <p:spPr>
          <a:xfrm>
            <a:off x="2341894" y="3486150"/>
            <a:ext cx="1205843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2,50,000</a:t>
            </a:r>
            <a:endParaRPr lang="en-US" sz="1050" dirty="0"/>
          </a:p>
        </p:txBody>
      </p:sp>
      <p:sp>
        <p:nvSpPr>
          <p:cNvPr id="34" name="Shape 31"/>
          <p:cNvSpPr/>
          <p:nvPr/>
        </p:nvSpPr>
        <p:spPr>
          <a:xfrm>
            <a:off x="3547737" y="3486150"/>
            <a:ext cx="1567188" cy="487561"/>
          </a:xfrm>
          <a:prstGeom prst="rect">
            <a:avLst/>
          </a:prstGeom>
          <a:solidFill>
            <a:srgbClr val="FF3E3E">
              <a:alpha val="5000"/>
            </a:srgbClr>
          </a:solidFill>
          <a:ln/>
        </p:spPr>
      </p:sp>
      <p:sp>
        <p:nvSpPr>
          <p:cNvPr id="35" name="Shape 32"/>
          <p:cNvSpPr/>
          <p:nvPr/>
        </p:nvSpPr>
        <p:spPr>
          <a:xfrm>
            <a:off x="3547737" y="3966567"/>
            <a:ext cx="1567188" cy="7144"/>
          </a:xfrm>
          <a:prstGeom prst="rect">
            <a:avLst/>
          </a:prstGeom>
          <a:solidFill>
            <a:srgbClr val="CCCCCC"/>
          </a:solidFill>
          <a:ln/>
        </p:spPr>
      </p:sp>
      <p:sp>
        <p:nvSpPr>
          <p:cNvPr id="36" name="Text 33"/>
          <p:cNvSpPr/>
          <p:nvPr/>
        </p:nvSpPr>
        <p:spPr>
          <a:xfrm>
            <a:off x="3547737" y="3486150"/>
            <a:ext cx="1567188" cy="487561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1,12,50,000</a:t>
            </a:r>
            <a:endParaRPr lang="en-US" sz="987" dirty="0"/>
          </a:p>
        </p:txBody>
      </p:sp>
      <p:sp>
        <p:nvSpPr>
          <p:cNvPr id="37" name="Text 34"/>
          <p:cNvSpPr/>
          <p:nvPr/>
        </p:nvSpPr>
        <p:spPr>
          <a:xfrm>
            <a:off x="571500" y="3973711"/>
            <a:ext cx="777301" cy="483989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XUV300</a:t>
            </a:r>
            <a:endParaRPr lang="en-US" sz="1050" dirty="0"/>
          </a:p>
        </p:txBody>
      </p:sp>
      <p:sp>
        <p:nvSpPr>
          <p:cNvPr id="38" name="Text 35"/>
          <p:cNvSpPr/>
          <p:nvPr/>
        </p:nvSpPr>
        <p:spPr>
          <a:xfrm>
            <a:off x="1348801" y="3973711"/>
            <a:ext cx="993093" cy="483989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50</a:t>
            </a:r>
            <a:endParaRPr lang="en-US" sz="1050" dirty="0"/>
          </a:p>
        </p:txBody>
      </p:sp>
      <p:sp>
        <p:nvSpPr>
          <p:cNvPr id="39" name="Text 36"/>
          <p:cNvSpPr/>
          <p:nvPr/>
        </p:nvSpPr>
        <p:spPr>
          <a:xfrm>
            <a:off x="2341894" y="3973711"/>
            <a:ext cx="1205843" cy="483989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1050" dirty="0">
                <a:solidFill>
                  <a:srgbClr val="1A1A1A"/>
                </a:solidFill>
              </a:rPr>
              <a:t>1,30,000</a:t>
            </a:r>
            <a:endParaRPr lang="en-US" sz="1050" dirty="0"/>
          </a:p>
        </p:txBody>
      </p:sp>
      <p:sp>
        <p:nvSpPr>
          <p:cNvPr id="40" name="Shape 37"/>
          <p:cNvSpPr/>
          <p:nvPr/>
        </p:nvSpPr>
        <p:spPr>
          <a:xfrm>
            <a:off x="3547737" y="3973711"/>
            <a:ext cx="1567188" cy="483989"/>
          </a:xfrm>
          <a:prstGeom prst="rect">
            <a:avLst/>
          </a:prstGeom>
          <a:solidFill>
            <a:srgbClr val="FF3E3E">
              <a:alpha val="5000"/>
            </a:srgbClr>
          </a:solidFill>
          <a:ln/>
        </p:spPr>
      </p:sp>
      <p:sp>
        <p:nvSpPr>
          <p:cNvPr id="41" name="Text 38"/>
          <p:cNvSpPr/>
          <p:nvPr/>
        </p:nvSpPr>
        <p:spPr>
          <a:xfrm>
            <a:off x="3547737" y="3973711"/>
            <a:ext cx="1567188" cy="483989"/>
          </a:xfrm>
          <a:prstGeom prst="rect">
            <a:avLst/>
          </a:prstGeom>
          <a:noFill/>
          <a:ln/>
        </p:spPr>
        <p:txBody>
          <a:bodyPr wrap="square" lIns="85090" tIns="170053" rIns="85090" bIns="170053" rtlCol="0" anchor="ctr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987" b="1" dirty="0">
                <a:solidFill>
                  <a:srgbClr val="1A1A1A"/>
                </a:solidFill>
              </a:rPr>
              <a:t>65,00,000</a:t>
            </a:r>
            <a:endParaRPr lang="en-US" sz="987" dirty="0"/>
          </a:p>
        </p:txBody>
      </p:sp>
      <p:sp>
        <p:nvSpPr>
          <p:cNvPr id="42" name="Shape 39"/>
          <p:cNvSpPr/>
          <p:nvPr/>
        </p:nvSpPr>
        <p:spPr>
          <a:xfrm>
            <a:off x="5543550" y="1628775"/>
            <a:ext cx="3028950" cy="1064419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43" name="Text 40"/>
          <p:cNvSpPr/>
          <p:nvPr/>
        </p:nvSpPr>
        <p:spPr>
          <a:xfrm>
            <a:off x="5757863" y="1843088"/>
            <a:ext cx="26003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834" spc="1" kern="0" dirty="0">
                <a:solidFill>
                  <a:srgbClr val="FFFFFF">
                    <a:alpha val="80000"/>
                  </a:srgbClr>
                </a:solidFill>
              </a:rPr>
              <a:t>Total Monthly Profit</a:t>
            </a:r>
            <a:endParaRPr lang="en-US" sz="834" dirty="0"/>
          </a:p>
        </p:txBody>
      </p:sp>
      <p:sp>
        <p:nvSpPr>
          <p:cNvPr id="44" name="Text 41"/>
          <p:cNvSpPr/>
          <p:nvPr/>
        </p:nvSpPr>
        <p:spPr>
          <a:xfrm>
            <a:off x="5757863" y="2069902"/>
            <a:ext cx="2600325" cy="40898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121" b="1" dirty="0">
                <a:solidFill>
                  <a:srgbClr val="FF3E3E"/>
                </a:solidFill>
              </a:rPr>
              <a:t>₹3,56,50,000</a:t>
            </a:r>
            <a:endParaRPr lang="en-US" sz="2121" dirty="0"/>
          </a:p>
        </p:txBody>
      </p:sp>
      <p:sp>
        <p:nvSpPr>
          <p:cNvPr id="45" name="Shape 42"/>
          <p:cNvSpPr/>
          <p:nvPr/>
        </p:nvSpPr>
        <p:spPr>
          <a:xfrm>
            <a:off x="5543550" y="2907506"/>
            <a:ext cx="3028950" cy="1807369"/>
          </a:xfrm>
          <a:prstGeom prst="rect">
            <a:avLst/>
          </a:prstGeom>
          <a:solidFill>
            <a:srgbClr val="FFFFFF"/>
          </a:solidFill>
          <a:ln w="9144">
            <a:solidFill>
              <a:srgbClr val="CCCCCC"/>
            </a:solidFill>
            <a:prstDash val="solid"/>
          </a:ln>
        </p:spPr>
      </p:sp>
      <p:pic>
        <p:nvPicPr>
          <p:cNvPr id="4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3550" y="2907506"/>
            <a:ext cx="3028950" cy="180736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572000" cy="5143500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000625" y="704580"/>
            <a:ext cx="371475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spc="2" kern="0" dirty="0">
                <a:solidFill>
                  <a:srgbClr val="FF3E3E"/>
                </a:solidFill>
              </a:rPr>
              <a:t>Key Insight #1</a:t>
            </a:r>
            <a:endParaRPr lang="en-US" sz="885" dirty="0"/>
          </a:p>
        </p:txBody>
      </p:sp>
      <p:sp>
        <p:nvSpPr>
          <p:cNvPr id="5" name="Text 1"/>
          <p:cNvSpPr/>
          <p:nvPr/>
        </p:nvSpPr>
        <p:spPr>
          <a:xfrm>
            <a:off x="5000625" y="951040"/>
            <a:ext cx="3714750" cy="8001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862" b="1" dirty="0">
                <a:solidFill>
                  <a:srgbClr val="1A1A1A"/>
                </a:solidFill>
              </a:rPr>
              <a:t>XUV700</a:t>
            </a:r>
            <a:pPr algn="l" indent="0" marL="0">
              <a:lnSpc>
                <a:spcPts val="3200"/>
              </a:lnSpc>
              <a:buNone/>
            </a:pPr>
            <a:r>
              <a:rPr lang="en-US" sz="2862" b="1" dirty="0">
                <a:solidFill>
                  <a:srgbClr val="1A1A1A"/>
                </a:solidFill>
              </a:rPr>
              <a:t>
</a:t>
            </a:r>
            <a:pPr algn="l" indent="0" marL="0">
              <a:lnSpc>
                <a:spcPts val="3200"/>
              </a:lnSpc>
              <a:buNone/>
            </a:pPr>
            <a:r>
              <a:rPr lang="en-US" sz="2862" b="1" dirty="0">
                <a:solidFill>
                  <a:srgbClr val="1A1A1A"/>
                </a:solidFill>
              </a:rPr>
              <a:t>Dominance</a:t>
            </a:r>
            <a:endParaRPr lang="en-US" sz="2862" dirty="0"/>
          </a:p>
        </p:txBody>
      </p:sp>
      <p:sp>
        <p:nvSpPr>
          <p:cNvPr id="6" name="Shape 2"/>
          <p:cNvSpPr/>
          <p:nvPr/>
        </p:nvSpPr>
        <p:spPr>
          <a:xfrm>
            <a:off x="5000625" y="1951165"/>
            <a:ext cx="3714750" cy="97155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7" name="Shape 3"/>
          <p:cNvSpPr/>
          <p:nvPr/>
        </p:nvSpPr>
        <p:spPr>
          <a:xfrm>
            <a:off x="5000625" y="1951165"/>
            <a:ext cx="57150" cy="971550"/>
          </a:xfrm>
          <a:prstGeom prst="rect">
            <a:avLst/>
          </a:prstGeom>
          <a:solidFill>
            <a:srgbClr val="FF3E3E"/>
          </a:solidFill>
          <a:ln/>
        </p:spPr>
      </p:sp>
      <p:sp>
        <p:nvSpPr>
          <p:cNvPr id="8" name="Text 4"/>
          <p:cNvSpPr/>
          <p:nvPr/>
        </p:nvSpPr>
        <p:spPr>
          <a:xfrm>
            <a:off x="5157788" y="2108327"/>
            <a:ext cx="3400425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666666"/>
                </a:solidFill>
              </a:rPr>
              <a:t>Monthly Profit Generated</a:t>
            </a:r>
            <a:endParaRPr lang="en-US" sz="784" dirty="0"/>
          </a:p>
        </p:txBody>
      </p:sp>
      <p:sp>
        <p:nvSpPr>
          <p:cNvPr id="9" name="Text 5"/>
          <p:cNvSpPr/>
          <p:nvPr/>
        </p:nvSpPr>
        <p:spPr>
          <a:xfrm>
            <a:off x="5157788" y="2299422"/>
            <a:ext cx="3400425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1A1A1A"/>
                </a:solidFill>
              </a:rPr>
              <a:t>₹1,12,50,000</a:t>
            </a:r>
            <a:endParaRPr lang="en-US" sz="2436" dirty="0"/>
          </a:p>
        </p:txBody>
      </p:sp>
      <p:sp>
        <p:nvSpPr>
          <p:cNvPr id="10" name="Text 6"/>
          <p:cNvSpPr/>
          <p:nvPr/>
        </p:nvSpPr>
        <p:spPr>
          <a:xfrm>
            <a:off x="5000625" y="3187033"/>
            <a:ext cx="600075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666666"/>
                </a:solidFill>
              </a:rPr>
              <a:t>Units Sold</a:t>
            </a:r>
            <a:endParaRPr lang="en-US" sz="683" dirty="0"/>
          </a:p>
        </p:txBody>
      </p:sp>
      <p:sp>
        <p:nvSpPr>
          <p:cNvPr id="11" name="Text 7"/>
          <p:cNvSpPr/>
          <p:nvPr/>
        </p:nvSpPr>
        <p:spPr>
          <a:xfrm>
            <a:off x="5000625" y="3358483"/>
            <a:ext cx="60007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C3E50"/>
                </a:solidFill>
              </a:rPr>
              <a:t>45</a:t>
            </a:r>
            <a:endParaRPr lang="en-US" sz="1193" dirty="0"/>
          </a:p>
        </p:txBody>
      </p:sp>
      <p:sp>
        <p:nvSpPr>
          <p:cNvPr id="12" name="Text 8"/>
          <p:cNvSpPr/>
          <p:nvPr/>
        </p:nvSpPr>
        <p:spPr>
          <a:xfrm>
            <a:off x="5886450" y="3187033"/>
            <a:ext cx="79571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666666"/>
                </a:solidFill>
              </a:rPr>
              <a:t>Profit Per Car</a:t>
            </a:r>
            <a:endParaRPr lang="en-US" sz="683" dirty="0"/>
          </a:p>
        </p:txBody>
      </p:sp>
      <p:sp>
        <p:nvSpPr>
          <p:cNvPr id="13" name="Text 9"/>
          <p:cNvSpPr/>
          <p:nvPr/>
        </p:nvSpPr>
        <p:spPr>
          <a:xfrm>
            <a:off x="5886450" y="3358483"/>
            <a:ext cx="79571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C3E50"/>
                </a:solidFill>
              </a:rPr>
              <a:t>₹2,50,000</a:t>
            </a:r>
            <a:endParaRPr lang="en-US" sz="1193" dirty="0"/>
          </a:p>
        </p:txBody>
      </p:sp>
      <p:sp>
        <p:nvSpPr>
          <p:cNvPr id="14" name="Text 10"/>
          <p:cNvSpPr/>
          <p:nvPr/>
        </p:nvSpPr>
        <p:spPr>
          <a:xfrm>
            <a:off x="6967919" y="3187033"/>
            <a:ext cx="818127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666666"/>
                </a:solidFill>
              </a:rPr>
              <a:t>Share of Total</a:t>
            </a:r>
            <a:endParaRPr lang="en-US" sz="683" dirty="0"/>
          </a:p>
        </p:txBody>
      </p:sp>
      <p:sp>
        <p:nvSpPr>
          <p:cNvPr id="15" name="Text 11"/>
          <p:cNvSpPr/>
          <p:nvPr/>
        </p:nvSpPr>
        <p:spPr>
          <a:xfrm>
            <a:off x="6967919" y="3358483"/>
            <a:ext cx="818127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2C3E50"/>
                </a:solidFill>
              </a:rPr>
              <a:t>31.5%</a:t>
            </a:r>
            <a:endParaRPr lang="en-US" sz="1193" dirty="0"/>
          </a:p>
        </p:txBody>
      </p:sp>
      <p:sp>
        <p:nvSpPr>
          <p:cNvPr id="16" name="Text 12"/>
          <p:cNvSpPr/>
          <p:nvPr/>
        </p:nvSpPr>
        <p:spPr>
          <a:xfrm>
            <a:off x="5000625" y="3706741"/>
            <a:ext cx="3714750" cy="932176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The XUV700 is the clear profit leader. Despite selling fewer </a:t>
            </a:r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units than the XUV300, its high margin strategy generates </a:t>
            </a:r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nearly double the profit</a:t>
            </a:r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 of the volume leader. This model </a:t>
            </a:r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proves that high-value products can drive disproportionate </a:t>
            </a:r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business success.</a:t>
            </a:r>
            <a:endParaRPr lang="en-US" sz="942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428625"/>
            <a:ext cx="8001000" cy="85794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428625"/>
            <a:ext cx="8001000" cy="28575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571500"/>
            <a:ext cx="800100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spc="2" kern="0" dirty="0">
                <a:solidFill>
                  <a:srgbClr val="FF3E3E"/>
                </a:solidFill>
              </a:rPr>
              <a:t>Key Insight #02</a:t>
            </a:r>
            <a:endParaRPr lang="en-US" sz="885" dirty="0"/>
          </a:p>
        </p:txBody>
      </p:sp>
      <p:sp>
        <p:nvSpPr>
          <p:cNvPr id="6" name="Text 3"/>
          <p:cNvSpPr/>
          <p:nvPr/>
        </p:nvSpPr>
        <p:spPr>
          <a:xfrm>
            <a:off x="571500" y="817959"/>
            <a:ext cx="7200900" cy="44003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500"/>
              </a:lnSpc>
              <a:buNone/>
            </a:pPr>
            <a:r>
              <a:rPr lang="en-US" sz="2862" b="1" dirty="0">
                <a:solidFill>
                  <a:srgbClr val="1A1A1A"/>
                </a:solidFill>
              </a:rPr>
              <a:t>High Volume ≠ High Profit</a:t>
            </a:r>
            <a:endParaRPr lang="en-US" sz="2862" dirty="0"/>
          </a:p>
        </p:txBody>
      </p:sp>
      <p:sp>
        <p:nvSpPr>
          <p:cNvPr id="7" name="Text 4"/>
          <p:cNvSpPr/>
          <p:nvPr/>
        </p:nvSpPr>
        <p:spPr>
          <a:xfrm>
            <a:off x="571500" y="1543748"/>
            <a:ext cx="3200400" cy="822871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885" b="1" dirty="0">
                <a:solidFill>
                  <a:srgbClr val="1A1A1A"/>
                </a:solidFill>
              </a:rPr>
              <a:t>XUV300 sells the most units (50 per month)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, yet it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ranks fourth in total profitability. This illustrates a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classic business paradox where volume leadership </a:t>
            </a:r>
            <a:pPr algn="l" indent="0" marL="0">
              <a:lnSpc>
                <a:spcPts val="16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does not guarantee financial success.</a:t>
            </a:r>
            <a:endParaRPr lang="en-US" sz="885" dirty="0"/>
          </a:p>
        </p:txBody>
      </p:sp>
      <p:sp>
        <p:nvSpPr>
          <p:cNvPr id="8" name="Text 5"/>
          <p:cNvSpPr/>
          <p:nvPr/>
        </p:nvSpPr>
        <p:spPr>
          <a:xfrm>
            <a:off x="728663" y="2580931"/>
            <a:ext cx="3043238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2C3E50"/>
                </a:solidFill>
              </a:rPr>
              <a:t>50 Units</a:t>
            </a:r>
            <a:endParaRPr lang="en-US" sz="2436" dirty="0"/>
          </a:p>
        </p:txBody>
      </p:sp>
      <p:sp>
        <p:nvSpPr>
          <p:cNvPr id="9" name="Text 6"/>
          <p:cNvSpPr/>
          <p:nvPr/>
        </p:nvSpPr>
        <p:spPr>
          <a:xfrm>
            <a:off x="728663" y="3047061"/>
            <a:ext cx="1448200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666666"/>
                </a:solidFill>
              </a:rPr>
              <a:t>Sales Volume (Rank #1)</a:t>
            </a:r>
            <a:endParaRPr lang="en-US" sz="784" dirty="0"/>
          </a:p>
        </p:txBody>
      </p:sp>
      <p:sp>
        <p:nvSpPr>
          <p:cNvPr id="10" name="Text 7"/>
          <p:cNvSpPr/>
          <p:nvPr/>
        </p:nvSpPr>
        <p:spPr>
          <a:xfrm>
            <a:off x="728663" y="3416750"/>
            <a:ext cx="3043238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2C3E50"/>
                </a:solidFill>
              </a:rPr>
              <a:t>₹65 Lakhs</a:t>
            </a:r>
            <a:endParaRPr lang="en-US" sz="2436" dirty="0"/>
          </a:p>
        </p:txBody>
      </p:sp>
      <p:sp>
        <p:nvSpPr>
          <p:cNvPr id="11" name="Text 8"/>
          <p:cNvSpPr/>
          <p:nvPr/>
        </p:nvSpPr>
        <p:spPr>
          <a:xfrm>
            <a:off x="728663" y="3882879"/>
            <a:ext cx="1393673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666666"/>
                </a:solidFill>
              </a:rPr>
              <a:t>Total Profit (Rank #4)</a:t>
            </a:r>
            <a:endParaRPr lang="en-US" sz="784" dirty="0"/>
          </a:p>
        </p:txBody>
      </p:sp>
      <p:sp>
        <p:nvSpPr>
          <p:cNvPr id="12" name="Text 9"/>
          <p:cNvSpPr/>
          <p:nvPr/>
        </p:nvSpPr>
        <p:spPr>
          <a:xfrm>
            <a:off x="571500" y="4252568"/>
            <a:ext cx="3200400" cy="54859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400"/>
              </a:lnSpc>
              <a:buNone/>
            </a:pPr>
            <a:r>
              <a:rPr lang="en-US" sz="834" dirty="0">
                <a:solidFill>
                  <a:srgbClr val="444444"/>
                </a:solidFill>
              </a:rPr>
              <a:t>The lower profit per car (₹1.3L) dilutes the impact of high sales volume, suggesting a need for pricing optimization or cost management.</a:t>
            </a:r>
            <a:endParaRPr lang="en-US" sz="834" dirty="0"/>
          </a:p>
        </p:txBody>
      </p:sp>
      <p:sp>
        <p:nvSpPr>
          <p:cNvPr id="13" name="Shape 10"/>
          <p:cNvSpPr/>
          <p:nvPr/>
        </p:nvSpPr>
        <p:spPr>
          <a:xfrm>
            <a:off x="4200525" y="1543748"/>
            <a:ext cx="4386263" cy="2871788"/>
          </a:xfrm>
          <a:prstGeom prst="rect">
            <a:avLst/>
          </a:prstGeom>
          <a:solidFill>
            <a:srgbClr val="FFFFFF"/>
          </a:solidFill>
          <a:ln w="9144">
            <a:solidFill>
              <a:srgbClr val="CCCCCC"/>
            </a:solidFill>
            <a:prstDash val="solid"/>
          </a:ln>
        </p:spPr>
      </p:sp>
      <p:pic>
        <p:nvPicPr>
          <p:cNvPr id="1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0525" y="1543748"/>
            <a:ext cx="4371975" cy="2857500"/>
          </a:xfrm>
          <a:prstGeom prst="rect">
            <a:avLst/>
          </a:prstGeom>
        </p:spPr>
      </p:pic>
      <p:sp>
        <p:nvSpPr>
          <p:cNvPr id="15" name="Text 11"/>
          <p:cNvSpPr/>
          <p:nvPr/>
        </p:nvSpPr>
        <p:spPr>
          <a:xfrm>
            <a:off x="4200525" y="4472685"/>
            <a:ext cx="4371975" cy="116086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r" indent="0" marL="0">
              <a:lnSpc>
                <a:spcPts val="800"/>
              </a:lnSpc>
              <a:buNone/>
            </a:pPr>
            <a:r>
              <a:rPr lang="en-US" sz="621" dirty="0">
                <a:solidFill>
                  <a:srgbClr val="666666"/>
                </a:solidFill>
              </a:rPr>
              <a:t>Figure: Comparative Analysis of Retail Gross Profit Metrics</a:t>
            </a:r>
            <a:endParaRPr lang="en-US" sz="621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34743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71500" y="571500"/>
            <a:ext cx="8001000" cy="175022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200"/>
              </a:lnSpc>
              <a:buNone/>
            </a:pPr>
            <a:r>
              <a:rPr lang="en-US" sz="885" b="1" spc="2" kern="0" dirty="0">
                <a:solidFill>
                  <a:srgbClr val="FF3E3E"/>
                </a:solidFill>
              </a:rPr>
              <a:t>Key Insight #3</a:t>
            </a:r>
            <a:endParaRPr lang="en-US" sz="885" dirty="0"/>
          </a:p>
        </p:txBody>
      </p:sp>
      <p:sp>
        <p:nvSpPr>
          <p:cNvPr id="4" name="Text 1"/>
          <p:cNvSpPr/>
          <p:nvPr/>
        </p:nvSpPr>
        <p:spPr>
          <a:xfrm>
            <a:off x="571500" y="889397"/>
            <a:ext cx="7200900" cy="100581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4000"/>
              </a:lnSpc>
              <a:buNone/>
            </a:pPr>
            <a:r>
              <a:rPr lang="en-US" sz="3294" b="1" dirty="0">
                <a:solidFill>
                  <a:srgbClr val="1A1A1A"/>
                </a:solidFill>
              </a:rPr>
              <a:t>Bolero Requires </a:t>
            </a:r>
            <a:pPr algn="l" indent="0" marL="0">
              <a:lnSpc>
                <a:spcPts val="4000"/>
              </a:lnSpc>
              <a:buNone/>
            </a:pPr>
            <a:r>
              <a:rPr lang="en-US" sz="3294" b="1" u="sng" dirty="0">
                <a:solidFill>
                  <a:srgbClr val="FF3E3E"/>
                </a:solidFill>
                <a:uFill>
                  <a:solidFill>
                    <a:srgbClr val="FF3E3E"/>
                  </a:solidFill>
                </a:uFill>
              </a:rPr>
              <a:t>Urgent </a:t>
            </a:r>
            <a:pPr algn="l" indent="0" marL="0">
              <a:lnSpc>
                <a:spcPts val="4000"/>
              </a:lnSpc>
              <a:buNone/>
            </a:pPr>
            <a:r>
              <a:rPr lang="en-US" sz="3294" b="1" u="sng" dirty="0">
                <a:solidFill>
                  <a:srgbClr val="FF3E3E"/>
                </a:solidFill>
                <a:uFill>
                  <a:solidFill>
                    <a:srgbClr val="FF3E3E"/>
                  </a:solidFill>
                </a:uFill>
              </a:rPr>
              <a:t>Marketing Intervention</a:t>
            </a:r>
            <a:endParaRPr lang="en-US" sz="3294" dirty="0"/>
          </a:p>
        </p:txBody>
      </p:sp>
      <p:sp>
        <p:nvSpPr>
          <p:cNvPr id="5" name="Shape 2"/>
          <p:cNvSpPr/>
          <p:nvPr/>
        </p:nvSpPr>
        <p:spPr>
          <a:xfrm>
            <a:off x="571500" y="2323840"/>
            <a:ext cx="815755" cy="187523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6" name="Text 3"/>
          <p:cNvSpPr/>
          <p:nvPr/>
        </p:nvSpPr>
        <p:spPr>
          <a:xfrm>
            <a:off x="571500" y="2323840"/>
            <a:ext cx="815755" cy="187523"/>
          </a:xfrm>
          <a:prstGeom prst="rect">
            <a:avLst/>
          </a:prstGeom>
          <a:noFill/>
          <a:ln/>
        </p:spPr>
        <p:txBody>
          <a:bodyPr wrap="square" lIns="85090" tIns="42545" rIns="85090" bIns="42545" rtlCol="0" anchor="t">
            <a:spAutoFit/>
          </a:bodyPr>
          <a:lstStyle/>
          <a:p>
            <a:pPr algn="l" indent="0" marL="0">
              <a:lnSpc>
                <a:spcPts val="800"/>
              </a:lnSpc>
              <a:buNone/>
            </a:pPr>
            <a:r>
              <a:rPr lang="en-US" sz="584" b="1" dirty="0">
                <a:solidFill>
                  <a:srgbClr val="FFFFFF"/>
                </a:solidFill>
              </a:rPr>
              <a:t>Lowest Profit</a:t>
            </a:r>
            <a:endParaRPr lang="en-US" sz="584" dirty="0"/>
          </a:p>
        </p:txBody>
      </p:sp>
      <p:sp>
        <p:nvSpPr>
          <p:cNvPr id="7" name="Text 4"/>
          <p:cNvSpPr/>
          <p:nvPr/>
        </p:nvSpPr>
        <p:spPr>
          <a:xfrm>
            <a:off x="571500" y="2547082"/>
            <a:ext cx="2378869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1A1A1A"/>
                </a:solidFill>
              </a:rPr>
              <a:t>₹37.5 L</a:t>
            </a:r>
            <a:endParaRPr lang="en-US" sz="2436" dirty="0"/>
          </a:p>
        </p:txBody>
      </p:sp>
      <p:sp>
        <p:nvSpPr>
          <p:cNvPr id="8" name="Text 5"/>
          <p:cNvSpPr/>
          <p:nvPr/>
        </p:nvSpPr>
        <p:spPr>
          <a:xfrm>
            <a:off x="571500" y="3048930"/>
            <a:ext cx="237886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666666"/>
                </a:solidFill>
              </a:rPr>
              <a:t>Monthly Contribution</a:t>
            </a:r>
            <a:endParaRPr lang="en-US" sz="784" dirty="0"/>
          </a:p>
        </p:txBody>
      </p:sp>
      <p:sp>
        <p:nvSpPr>
          <p:cNvPr id="9" name="Text 6"/>
          <p:cNvSpPr/>
          <p:nvPr/>
        </p:nvSpPr>
        <p:spPr>
          <a:xfrm>
            <a:off x="571500" y="3490057"/>
            <a:ext cx="2378869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1A1A1A"/>
                </a:solidFill>
              </a:rPr>
              <a:t>10.5%</a:t>
            </a:r>
            <a:endParaRPr lang="en-US" sz="2436" dirty="0"/>
          </a:p>
        </p:txBody>
      </p:sp>
      <p:sp>
        <p:nvSpPr>
          <p:cNvPr id="10" name="Text 7"/>
          <p:cNvSpPr/>
          <p:nvPr/>
        </p:nvSpPr>
        <p:spPr>
          <a:xfrm>
            <a:off x="571500" y="3991905"/>
            <a:ext cx="237886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666666"/>
                </a:solidFill>
              </a:rPr>
              <a:t>Share of Total Profit</a:t>
            </a:r>
            <a:endParaRPr lang="en-US" sz="784" dirty="0"/>
          </a:p>
        </p:txBody>
      </p:sp>
      <p:sp>
        <p:nvSpPr>
          <p:cNvPr id="11" name="Text 8"/>
          <p:cNvSpPr/>
          <p:nvPr/>
        </p:nvSpPr>
        <p:spPr>
          <a:xfrm>
            <a:off x="571500" y="4433032"/>
            <a:ext cx="2378869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dirty="0">
                <a:solidFill>
                  <a:srgbClr val="1A1A1A"/>
                </a:solidFill>
              </a:rPr>
              <a:t>25</a:t>
            </a:r>
            <a:endParaRPr lang="en-US" sz="2436" dirty="0"/>
          </a:p>
        </p:txBody>
      </p:sp>
      <p:sp>
        <p:nvSpPr>
          <p:cNvPr id="12" name="Text 9"/>
          <p:cNvSpPr/>
          <p:nvPr/>
        </p:nvSpPr>
        <p:spPr>
          <a:xfrm>
            <a:off x="571500" y="4934880"/>
            <a:ext cx="2378869" cy="155377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100"/>
              </a:lnSpc>
              <a:buNone/>
            </a:pPr>
            <a:r>
              <a:rPr lang="en-US" sz="784" b="1" dirty="0">
                <a:solidFill>
                  <a:srgbClr val="666666"/>
                </a:solidFill>
              </a:rPr>
              <a:t>Units Sold</a:t>
            </a:r>
            <a:endParaRPr lang="en-US" sz="784" dirty="0"/>
          </a:p>
        </p:txBody>
      </p:sp>
      <p:sp>
        <p:nvSpPr>
          <p:cNvPr id="13" name="Text 10"/>
          <p:cNvSpPr/>
          <p:nvPr/>
        </p:nvSpPr>
        <p:spPr>
          <a:xfrm>
            <a:off x="3814763" y="2549761"/>
            <a:ext cx="4757738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269" dirty="0">
                <a:solidFill>
                  <a:srgbClr val="2C3E50"/>
                </a:solidFill>
              </a:rPr>
              <a:t>With the lowest profit contribution among all models, Bolero risks becoming a resource drain rather than a value driver. The current performance signals a disconnect with market demand or positioning.</a:t>
            </a:r>
            <a:endParaRPr lang="en-US" sz="1269" dirty="0"/>
          </a:p>
        </p:txBody>
      </p:sp>
      <p:sp>
        <p:nvSpPr>
          <p:cNvPr id="14" name="Shape 11"/>
          <p:cNvSpPr/>
          <p:nvPr/>
        </p:nvSpPr>
        <p:spPr>
          <a:xfrm>
            <a:off x="3814763" y="3792773"/>
            <a:ext cx="4757738" cy="1071563"/>
          </a:xfrm>
          <a:prstGeom prst="rect">
            <a:avLst/>
          </a:prstGeom>
          <a:solidFill>
            <a:srgbClr val="FF3E3E">
              <a:alpha val="5000"/>
            </a:srgbClr>
          </a:solidFill>
          <a:ln/>
        </p:spPr>
      </p:sp>
      <p:sp>
        <p:nvSpPr>
          <p:cNvPr id="15" name="Shape 12"/>
          <p:cNvSpPr/>
          <p:nvPr/>
        </p:nvSpPr>
        <p:spPr>
          <a:xfrm>
            <a:off x="3814763" y="3792773"/>
            <a:ext cx="28575" cy="1071563"/>
          </a:xfrm>
          <a:prstGeom prst="rect">
            <a:avLst/>
          </a:prstGeom>
          <a:solidFill>
            <a:srgbClr val="FF3E3E"/>
          </a:solidFill>
          <a:ln/>
        </p:spPr>
      </p:sp>
      <p:sp>
        <p:nvSpPr>
          <p:cNvPr id="16" name="Text 13"/>
          <p:cNvSpPr/>
          <p:nvPr/>
        </p:nvSpPr>
        <p:spPr>
          <a:xfrm>
            <a:off x="3957638" y="3935648"/>
            <a:ext cx="4471988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dirty="0">
                <a:solidFill>
                  <a:srgbClr val="FF3E3E"/>
                </a:solidFill>
              </a:rPr>
              <a:t>Strategic Imperative</a:t>
            </a:r>
            <a:endParaRPr lang="en-US" sz="683" dirty="0"/>
          </a:p>
        </p:txBody>
      </p:sp>
      <p:sp>
        <p:nvSpPr>
          <p:cNvPr id="17" name="Text 14"/>
          <p:cNvSpPr/>
          <p:nvPr/>
        </p:nvSpPr>
        <p:spPr>
          <a:xfrm>
            <a:off x="3957638" y="4142817"/>
            <a:ext cx="4471988" cy="57864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1A1A1A"/>
                </a:solidFill>
              </a:rPr>
              <a:t>Immediate action is required: enhanced marketing campaigns, promotional offers, or a reassessment of customer targeting to prevent further stagnation.</a:t>
            </a:r>
            <a:endParaRPr lang="en-US" sz="942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291733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571500" y="571500"/>
            <a:ext cx="8001000" cy="928688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Shape 1"/>
          <p:cNvSpPr/>
          <p:nvPr/>
        </p:nvSpPr>
        <p:spPr>
          <a:xfrm>
            <a:off x="571500" y="1485900"/>
            <a:ext cx="8001000" cy="14288"/>
          </a:xfrm>
          <a:prstGeom prst="rect">
            <a:avLst/>
          </a:prstGeom>
          <a:solidFill>
            <a:srgbClr val="1A1A1A"/>
          </a:solidFill>
          <a:ln/>
        </p:spPr>
      </p:sp>
      <p:sp>
        <p:nvSpPr>
          <p:cNvPr id="5" name="Text 2"/>
          <p:cNvSpPr/>
          <p:nvPr/>
        </p:nvSpPr>
        <p:spPr>
          <a:xfrm>
            <a:off x="571500" y="571500"/>
            <a:ext cx="8001000" cy="466130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3200"/>
              </a:lnSpc>
              <a:buNone/>
            </a:pPr>
            <a:r>
              <a:rPr lang="en-US" sz="2436" b="1" spc="-1" kern="0" dirty="0">
                <a:solidFill>
                  <a:srgbClr val="1A1A1A"/>
                </a:solidFill>
              </a:rPr>
              <a:t>Strategic Recommendations</a:t>
            </a:r>
            <a:endParaRPr lang="en-US" sz="2436" dirty="0"/>
          </a:p>
        </p:txBody>
      </p:sp>
      <p:sp>
        <p:nvSpPr>
          <p:cNvPr id="6" name="Text 3"/>
          <p:cNvSpPr/>
          <p:nvPr/>
        </p:nvSpPr>
        <p:spPr>
          <a:xfrm>
            <a:off x="571500" y="1109067"/>
            <a:ext cx="8001000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269" dirty="0">
                <a:solidFill>
                  <a:srgbClr val="FF3E3E"/>
                </a:solidFill>
              </a:rPr>
              <a:t>Data-Driven Actions for Showroom Success</a:t>
            </a:r>
            <a:endParaRPr lang="en-US" sz="1269" dirty="0"/>
          </a:p>
        </p:txBody>
      </p:sp>
      <p:sp>
        <p:nvSpPr>
          <p:cNvPr id="7" name="Text 4"/>
          <p:cNvSpPr/>
          <p:nvPr/>
        </p:nvSpPr>
        <p:spPr>
          <a:xfrm>
            <a:off x="571500" y="1921669"/>
            <a:ext cx="247650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spc="1" kern="0" dirty="0">
                <a:solidFill>
                  <a:srgbClr val="666666"/>
                </a:solidFill>
              </a:rPr>
              <a:t>High Performers</a:t>
            </a:r>
            <a:endParaRPr lang="en-US" sz="683" dirty="0"/>
          </a:p>
        </p:txBody>
      </p:sp>
      <p:sp>
        <p:nvSpPr>
          <p:cNvPr id="8" name="Text 5"/>
          <p:cNvSpPr/>
          <p:nvPr/>
        </p:nvSpPr>
        <p:spPr>
          <a:xfrm>
            <a:off x="571500" y="2093119"/>
            <a:ext cx="247650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XUV700 &amp; Scorpio</a:t>
            </a:r>
            <a:endParaRPr lang="en-US" sz="1193" dirty="0"/>
          </a:p>
        </p:txBody>
      </p:sp>
      <p:sp>
        <p:nvSpPr>
          <p:cNvPr id="9" name="Text 6"/>
          <p:cNvSpPr/>
          <p:nvPr/>
        </p:nvSpPr>
        <p:spPr>
          <a:xfrm>
            <a:off x="571500" y="2541389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→</a:t>
            </a:r>
            <a:endParaRPr lang="en-US" sz="885" dirty="0"/>
          </a:p>
        </p:txBody>
      </p:sp>
      <p:sp>
        <p:nvSpPr>
          <p:cNvPr id="10" name="Text 7"/>
          <p:cNvSpPr/>
          <p:nvPr/>
        </p:nvSpPr>
        <p:spPr>
          <a:xfrm>
            <a:off x="750094" y="2550319"/>
            <a:ext cx="2004938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Increase inventory allocation and display prominence to prevent stockouts.</a:t>
            </a:r>
            <a:endParaRPr lang="en-US" sz="942" dirty="0"/>
          </a:p>
        </p:txBody>
      </p:sp>
      <p:sp>
        <p:nvSpPr>
          <p:cNvPr id="11" name="Text 8"/>
          <p:cNvSpPr/>
          <p:nvPr/>
        </p:nvSpPr>
        <p:spPr>
          <a:xfrm>
            <a:off x="571500" y="3262908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→</a:t>
            </a:r>
            <a:endParaRPr lang="en-US" sz="885" dirty="0"/>
          </a:p>
        </p:txBody>
      </p:sp>
      <p:sp>
        <p:nvSpPr>
          <p:cNvPr id="12" name="Text 9"/>
          <p:cNvSpPr/>
          <p:nvPr/>
        </p:nvSpPr>
        <p:spPr>
          <a:xfrm>
            <a:off x="750094" y="3271838"/>
            <a:ext cx="2160677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Develop premium customer experiences and exclusive test drive events.</a:t>
            </a:r>
            <a:endParaRPr lang="en-US" sz="942" dirty="0"/>
          </a:p>
        </p:txBody>
      </p:sp>
      <p:sp>
        <p:nvSpPr>
          <p:cNvPr id="13" name="Text 10"/>
          <p:cNvSpPr/>
          <p:nvPr/>
        </p:nvSpPr>
        <p:spPr>
          <a:xfrm>
            <a:off x="571500" y="3984427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→</a:t>
            </a:r>
            <a:endParaRPr lang="en-US" sz="885" dirty="0"/>
          </a:p>
        </p:txBody>
      </p:sp>
      <p:sp>
        <p:nvSpPr>
          <p:cNvPr id="14" name="Text 11"/>
          <p:cNvSpPr/>
          <p:nvPr/>
        </p:nvSpPr>
        <p:spPr>
          <a:xfrm>
            <a:off x="750094" y="3993356"/>
            <a:ext cx="2124149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Train sales teams to upsell features and maximize conversion rates on these high-margin units.</a:t>
            </a:r>
            <a:endParaRPr lang="en-US" sz="942" dirty="0"/>
          </a:p>
        </p:txBody>
      </p:sp>
      <p:sp>
        <p:nvSpPr>
          <p:cNvPr id="15" name="Text 12"/>
          <p:cNvSpPr/>
          <p:nvPr/>
        </p:nvSpPr>
        <p:spPr>
          <a:xfrm>
            <a:off x="3333759" y="1921669"/>
            <a:ext cx="247650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spc="1" kern="0" dirty="0">
                <a:solidFill>
                  <a:srgbClr val="666666"/>
                </a:solidFill>
              </a:rPr>
              <a:t>Volume Leaders</a:t>
            </a:r>
            <a:endParaRPr lang="en-US" sz="683" dirty="0"/>
          </a:p>
        </p:txBody>
      </p:sp>
      <p:sp>
        <p:nvSpPr>
          <p:cNvPr id="16" name="Text 13"/>
          <p:cNvSpPr/>
          <p:nvPr/>
        </p:nvSpPr>
        <p:spPr>
          <a:xfrm>
            <a:off x="3333759" y="2093119"/>
            <a:ext cx="247650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XUV300</a:t>
            </a:r>
            <a:endParaRPr lang="en-US" sz="1193" dirty="0"/>
          </a:p>
        </p:txBody>
      </p:sp>
      <p:sp>
        <p:nvSpPr>
          <p:cNvPr id="17" name="Text 14"/>
          <p:cNvSpPr/>
          <p:nvPr/>
        </p:nvSpPr>
        <p:spPr>
          <a:xfrm>
            <a:off x="3333759" y="2541389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→</a:t>
            </a:r>
            <a:endParaRPr lang="en-US" sz="885" dirty="0"/>
          </a:p>
        </p:txBody>
      </p:sp>
      <p:sp>
        <p:nvSpPr>
          <p:cNvPr id="18" name="Text 15"/>
          <p:cNvSpPr/>
          <p:nvPr/>
        </p:nvSpPr>
        <p:spPr>
          <a:xfrm>
            <a:off x="3512353" y="2550319"/>
            <a:ext cx="2259434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Explore pricing optimization or value-added packages to improve unit profitability.</a:t>
            </a:r>
            <a:endParaRPr lang="en-US" sz="942" dirty="0"/>
          </a:p>
        </p:txBody>
      </p:sp>
      <p:sp>
        <p:nvSpPr>
          <p:cNvPr id="19" name="Text 16"/>
          <p:cNvSpPr/>
          <p:nvPr/>
        </p:nvSpPr>
        <p:spPr>
          <a:xfrm>
            <a:off x="3333759" y="3262908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→</a:t>
            </a:r>
            <a:endParaRPr lang="en-US" sz="885" dirty="0"/>
          </a:p>
        </p:txBody>
      </p:sp>
      <p:sp>
        <p:nvSpPr>
          <p:cNvPr id="20" name="Text 17"/>
          <p:cNvSpPr/>
          <p:nvPr/>
        </p:nvSpPr>
        <p:spPr>
          <a:xfrm>
            <a:off x="3512353" y="3271838"/>
            <a:ext cx="2177393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Leverage high foot traffic generated by this model to cross-sell higher-margin vehicles.</a:t>
            </a:r>
            <a:endParaRPr lang="en-US" sz="942" dirty="0"/>
          </a:p>
        </p:txBody>
      </p:sp>
      <p:sp>
        <p:nvSpPr>
          <p:cNvPr id="21" name="Text 18"/>
          <p:cNvSpPr/>
          <p:nvPr/>
        </p:nvSpPr>
        <p:spPr>
          <a:xfrm>
            <a:off x="3333759" y="3984427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→</a:t>
            </a:r>
            <a:endParaRPr lang="en-US" sz="885" dirty="0"/>
          </a:p>
        </p:txBody>
      </p:sp>
      <p:sp>
        <p:nvSpPr>
          <p:cNvPr id="22" name="Text 19"/>
          <p:cNvSpPr/>
          <p:nvPr/>
        </p:nvSpPr>
        <p:spPr>
          <a:xfrm>
            <a:off x="3512353" y="3993356"/>
            <a:ext cx="2136623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Analyze cost structure to identify margin improvement opportunities without hurting volume.</a:t>
            </a:r>
            <a:endParaRPr lang="en-US" sz="942" dirty="0"/>
          </a:p>
        </p:txBody>
      </p:sp>
      <p:sp>
        <p:nvSpPr>
          <p:cNvPr id="23" name="Text 20"/>
          <p:cNvSpPr/>
          <p:nvPr/>
        </p:nvSpPr>
        <p:spPr>
          <a:xfrm>
            <a:off x="6096019" y="1921669"/>
            <a:ext cx="2476509" cy="13573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900"/>
              </a:lnSpc>
              <a:buNone/>
            </a:pPr>
            <a:r>
              <a:rPr lang="en-US" sz="683" b="1" spc="1" kern="0" dirty="0">
                <a:solidFill>
                  <a:srgbClr val="666666"/>
                </a:solidFill>
              </a:rPr>
              <a:t>Underperformers</a:t>
            </a:r>
            <a:endParaRPr lang="en-US" sz="683" dirty="0"/>
          </a:p>
        </p:txBody>
      </p:sp>
      <p:sp>
        <p:nvSpPr>
          <p:cNvPr id="24" name="Text 21"/>
          <p:cNvSpPr/>
          <p:nvPr/>
        </p:nvSpPr>
        <p:spPr>
          <a:xfrm>
            <a:off x="6096019" y="2093119"/>
            <a:ext cx="247650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600"/>
              </a:lnSpc>
              <a:buNone/>
            </a:pPr>
            <a:r>
              <a:rPr lang="en-US" sz="1193" b="1" dirty="0">
                <a:solidFill>
                  <a:srgbClr val="1A1A1A"/>
                </a:solidFill>
              </a:rPr>
              <a:t>Bolero</a:t>
            </a:r>
            <a:endParaRPr lang="en-US" sz="1193" dirty="0"/>
          </a:p>
        </p:txBody>
      </p:sp>
      <p:sp>
        <p:nvSpPr>
          <p:cNvPr id="25" name="Text 22"/>
          <p:cNvSpPr/>
          <p:nvPr/>
        </p:nvSpPr>
        <p:spPr>
          <a:xfrm>
            <a:off x="6096019" y="2541389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→</a:t>
            </a:r>
            <a:endParaRPr lang="en-US" sz="885" dirty="0"/>
          </a:p>
        </p:txBody>
      </p:sp>
      <p:sp>
        <p:nvSpPr>
          <p:cNvPr id="26" name="Text 23"/>
          <p:cNvSpPr/>
          <p:nvPr/>
        </p:nvSpPr>
        <p:spPr>
          <a:xfrm>
            <a:off x="6274612" y="2550319"/>
            <a:ext cx="2238980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Launch targeted marketing campaigns highlighting unique value propositions.</a:t>
            </a:r>
            <a:endParaRPr lang="en-US" sz="942" dirty="0"/>
          </a:p>
        </p:txBody>
      </p:sp>
      <p:sp>
        <p:nvSpPr>
          <p:cNvPr id="27" name="Text 24"/>
          <p:cNvSpPr/>
          <p:nvPr/>
        </p:nvSpPr>
        <p:spPr>
          <a:xfrm>
            <a:off x="6096019" y="3262908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→</a:t>
            </a:r>
            <a:endParaRPr lang="en-US" sz="885" dirty="0"/>
          </a:p>
        </p:txBody>
      </p:sp>
      <p:sp>
        <p:nvSpPr>
          <p:cNvPr id="28" name="Text 25"/>
          <p:cNvSpPr/>
          <p:nvPr/>
        </p:nvSpPr>
        <p:spPr>
          <a:xfrm>
            <a:off x="6274612" y="3271838"/>
            <a:ext cx="1906851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Introduce limited-time offers or financing incentives to boost demand.</a:t>
            </a:r>
            <a:endParaRPr lang="en-US" sz="942" dirty="0"/>
          </a:p>
        </p:txBody>
      </p:sp>
      <p:sp>
        <p:nvSpPr>
          <p:cNvPr id="29" name="Text 26"/>
          <p:cNvSpPr/>
          <p:nvPr/>
        </p:nvSpPr>
        <p:spPr>
          <a:xfrm>
            <a:off x="6096019" y="3984427"/>
            <a:ext cx="128588" cy="192881"/>
          </a:xfrm>
          <a:prstGeom prst="rect">
            <a:avLst/>
          </a:prstGeom>
          <a:noFill/>
          <a:ln/>
        </p:spPr>
        <p:txBody>
          <a:bodyPr wrap="non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885" b="1" dirty="0">
                <a:solidFill>
                  <a:srgbClr val="FF3E3E"/>
                </a:solidFill>
              </a:rPr>
              <a:t>→</a:t>
            </a:r>
            <a:endParaRPr lang="en-US" sz="885" dirty="0"/>
          </a:p>
        </p:txBody>
      </p:sp>
      <p:sp>
        <p:nvSpPr>
          <p:cNvPr id="30" name="Text 27"/>
          <p:cNvSpPr/>
          <p:nvPr/>
        </p:nvSpPr>
        <p:spPr>
          <a:xfrm>
            <a:off x="6274612" y="3993356"/>
            <a:ext cx="1987860" cy="560784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algn="l" indent="0" marL="0">
              <a:lnSpc>
                <a:spcPts val="1500"/>
              </a:lnSpc>
              <a:buNone/>
            </a:pPr>
            <a:r>
              <a:rPr lang="en-US" sz="942" dirty="0">
                <a:solidFill>
                  <a:srgbClr val="2C3E50"/>
                </a:solidFill>
              </a:rPr>
              <a:t>Reassess market positioning and customer segment alignment to ensure relevance.</a:t>
            </a:r>
            <a:endParaRPr lang="en-US" sz="942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2025-11-28T18:38:07Z</dcterms:created>
  <dcterms:modified xsi:type="dcterms:W3CDTF">2025-11-28T18:38:07Z</dcterms:modified>
</cp:coreProperties>
</file>